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al Italics" panose="020B0604020202020204" charset="0"/>
      <p:regular r:id="rId26"/>
    </p:embeddedFont>
    <p:embeddedFont>
      <p:font typeface="Brixton Sans Bold" panose="020B0604020202020204" charset="0"/>
      <p:regular r:id="rId27"/>
    </p:embeddedFont>
    <p:embeddedFont>
      <p:font typeface="Cormorant Garamond Bold Italics" panose="020B0604020202020204" charset="0"/>
      <p:regular r:id="rId28"/>
    </p:embeddedFont>
    <p:embeddedFont>
      <p:font typeface="DejaVu Sans Bold" panose="020B0604020202020204" charset="0"/>
      <p:regular r:id="rId29"/>
    </p:embeddedFont>
    <p:embeddedFont>
      <p:font typeface="DejaVu Sans Light" panose="020B0604020202020204" charset="0"/>
      <p:regular r:id="rId30"/>
    </p:embeddedFont>
    <p:embeddedFont>
      <p:font typeface="Garet Bold" panose="020B0604020202020204" charset="0"/>
      <p:regular r:id="rId31"/>
    </p:embeddedFont>
    <p:embeddedFont>
      <p:font typeface="Inter" panose="020B0604020202020204" charset="0"/>
      <p:regular r:id="rId32"/>
    </p:embeddedFont>
    <p:embeddedFont>
      <p:font typeface="JetBrains Mono" panose="020B0604020202020204" charset="0"/>
      <p:regular r:id="rId33"/>
    </p:embeddedFont>
    <p:embeddedFont>
      <p:font typeface="JetBrains Mono Italics" panose="020B0604020202020204" charset="0"/>
      <p:regular r:id="rId34"/>
    </p:embeddedFont>
    <p:embeddedFont>
      <p:font typeface="Montserrat Medium" panose="00000600000000000000" pitchFamily="2" charset="0"/>
      <p:regular r:id="rId35"/>
    </p:embeddedFont>
    <p:embeddedFont>
      <p:font typeface="Open Sans" panose="020B0606030504020204" pitchFamily="34" charset="0"/>
      <p:regular r:id="rId36"/>
    </p:embeddedFont>
    <p:embeddedFont>
      <p:font typeface="Open Sans Extra Bold" panose="020B0604020202020204" charset="0"/>
      <p:regular r:id="rId37"/>
    </p:embeddedFont>
    <p:embeddedFont>
      <p:font typeface="Poppins" panose="00000500000000000000" pitchFamily="2" charset="0"/>
      <p:regular r:id="rId38"/>
    </p:embeddedFont>
    <p:embeddedFont>
      <p:font typeface="Poppins Bold" panose="00000800000000000000" charset="0"/>
      <p:regular r:id="rId39"/>
    </p:embeddedFont>
    <p:embeddedFont>
      <p:font typeface="Quicksand" panose="020B0604020202020204" charset="0"/>
      <p:regular r:id="rId40"/>
    </p:embeddedFont>
    <p:embeddedFont>
      <p:font typeface="Quicksand Bold" panose="020B0604020202020204" charset="0"/>
      <p:regular r:id="rId41"/>
    </p:embeddedFont>
    <p:embeddedFont>
      <p:font typeface="TT Rounds Condense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75600"/>
            <a:chOff x="0" y="0"/>
            <a:chExt cx="24384000" cy="1300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00861"/>
            </a:xfrm>
            <a:custGeom>
              <a:avLst/>
              <a:gdLst/>
              <a:ahLst/>
              <a:cxnLst/>
              <a:rect l="l" t="t" r="r" b="b"/>
              <a:pathLst>
                <a:path w="24384000" h="1300861">
                  <a:moveTo>
                    <a:pt x="0" y="0"/>
                  </a:moveTo>
                  <a:lnTo>
                    <a:pt x="24384000" y="0"/>
                  </a:lnTo>
                  <a:lnTo>
                    <a:pt x="24384000" y="1300861"/>
                  </a:lnTo>
                  <a:lnTo>
                    <a:pt x="0" y="13008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975444" y="83120"/>
            <a:ext cx="2194560" cy="809360"/>
          </a:xfrm>
          <a:custGeom>
            <a:avLst/>
            <a:gdLst/>
            <a:ahLst/>
            <a:cxnLst/>
            <a:rect l="l" t="t" r="r" b="b"/>
            <a:pathLst>
              <a:path w="2194560" h="809360">
                <a:moveTo>
                  <a:pt x="0" y="0"/>
                </a:moveTo>
                <a:lnTo>
                  <a:pt x="2194560" y="0"/>
                </a:lnTo>
                <a:lnTo>
                  <a:pt x="2194560" y="809360"/>
                </a:lnTo>
                <a:lnTo>
                  <a:pt x="0" y="8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" r="-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35086" y="101602"/>
            <a:ext cx="2243816" cy="783772"/>
          </a:xfrm>
          <a:custGeom>
            <a:avLst/>
            <a:gdLst/>
            <a:ahLst/>
            <a:cxnLst/>
            <a:rect l="l" t="t" r="r" b="b"/>
            <a:pathLst>
              <a:path w="2243816" h="783772">
                <a:moveTo>
                  <a:pt x="0" y="0"/>
                </a:moveTo>
                <a:lnTo>
                  <a:pt x="2243816" y="0"/>
                </a:lnTo>
                <a:lnTo>
                  <a:pt x="2243816" y="783772"/>
                </a:lnTo>
                <a:lnTo>
                  <a:pt x="0" y="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83" b="-2783"/>
            </a:stretch>
          </a:blipFill>
        </p:spPr>
      </p:sp>
      <p:sp>
        <p:nvSpPr>
          <p:cNvPr id="6" name="Freeform 6"/>
          <p:cNvSpPr/>
          <p:nvPr/>
        </p:nvSpPr>
        <p:spPr>
          <a:xfrm rot="-24000">
            <a:off x="10620447" y="5702917"/>
            <a:ext cx="7235947" cy="4214288"/>
          </a:xfrm>
          <a:custGeom>
            <a:avLst/>
            <a:gdLst/>
            <a:ahLst/>
            <a:cxnLst/>
            <a:rect l="l" t="t" r="r" b="b"/>
            <a:pathLst>
              <a:path w="7235947" h="4214288">
                <a:moveTo>
                  <a:pt x="29070" y="0"/>
                </a:moveTo>
                <a:lnTo>
                  <a:pt x="7235947" y="50314"/>
                </a:lnTo>
                <a:lnTo>
                  <a:pt x="7206877" y="4214288"/>
                </a:lnTo>
                <a:lnTo>
                  <a:pt x="0" y="4163973"/>
                </a:lnTo>
                <a:lnTo>
                  <a:pt x="29070" y="0"/>
                </a:lnTo>
                <a:close/>
              </a:path>
            </a:pathLst>
          </a:custGeom>
          <a:blipFill>
            <a:blip r:embed="rId4"/>
            <a:stretch>
              <a:fillRect l="-581" t="20" r="-12841" b="-1254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9685" y="5885801"/>
            <a:ext cx="5791230" cy="145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9600" spc="15">
                <a:solidFill>
                  <a:srgbClr val="595959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STRING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158240" y="2126718"/>
            <a:ext cx="7564464" cy="4727790"/>
          </a:xfrm>
          <a:custGeom>
            <a:avLst/>
            <a:gdLst/>
            <a:ahLst/>
            <a:cxnLst/>
            <a:rect l="l" t="t" r="r" b="b"/>
            <a:pathLst>
              <a:path w="7564464" h="4727790">
                <a:moveTo>
                  <a:pt x="0" y="0"/>
                </a:moveTo>
                <a:lnTo>
                  <a:pt x="7564464" y="0"/>
                </a:lnTo>
                <a:lnTo>
                  <a:pt x="7564464" y="4727790"/>
                </a:lnTo>
                <a:lnTo>
                  <a:pt x="0" y="4727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String – Kí tự đặc biệt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02268" y="3664796"/>
          <a:ext cx="16306800" cy="3429002"/>
        </p:xfrm>
        <a:graphic>
          <a:graphicData uri="http://schemas.openxmlformats.org/drawingml/2006/table">
            <a:tbl>
              <a:tblPr/>
              <a:tblGrid>
                <a:gridCol w="54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734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Special characters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Meaning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734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\\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734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\’ \’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 ’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332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\” \”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 “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73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\t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734"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\n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Xuống dòng</a:t>
                      </a: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1140" marR="71140" marT="71140" marB="71140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Wrapper</a:t>
            </a:r>
          </a:p>
        </p:txBody>
      </p:sp>
      <p:sp>
        <p:nvSpPr>
          <p:cNvPr id="5" name="Freeform 5" descr="Các kiểu dữ liệu trong java - GP Coder (Lập trình Java)"/>
          <p:cNvSpPr/>
          <p:nvPr/>
        </p:nvSpPr>
        <p:spPr>
          <a:xfrm>
            <a:off x="334633" y="2059303"/>
            <a:ext cx="16924667" cy="7001854"/>
          </a:xfrm>
          <a:custGeom>
            <a:avLst/>
            <a:gdLst/>
            <a:ahLst/>
            <a:cxnLst/>
            <a:rect l="l" t="t" r="r" b="b"/>
            <a:pathLst>
              <a:path w="16924667" h="7001854">
                <a:moveTo>
                  <a:pt x="0" y="0"/>
                </a:moveTo>
                <a:lnTo>
                  <a:pt x="16924667" y="0"/>
                </a:lnTo>
                <a:lnTo>
                  <a:pt x="16924667" y="7001854"/>
                </a:lnTo>
                <a:lnTo>
                  <a:pt x="0" y="7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3" b="-2113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Kiểu nguyên thủy       Wrapper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07470" y="632190"/>
            <a:ext cx="898144" cy="388464"/>
            <a:chOff x="0" y="0"/>
            <a:chExt cx="1197525" cy="517952"/>
          </a:xfrm>
        </p:grpSpPr>
        <p:sp>
          <p:nvSpPr>
            <p:cNvPr id="6" name="Freeform 6"/>
            <p:cNvSpPr/>
            <p:nvPr/>
          </p:nvSpPr>
          <p:spPr>
            <a:xfrm>
              <a:off x="33909" y="33909"/>
              <a:ext cx="1129792" cy="450215"/>
            </a:xfrm>
            <a:custGeom>
              <a:avLst/>
              <a:gdLst/>
              <a:ahLst/>
              <a:cxnLst/>
              <a:rect l="l" t="t" r="r" b="b"/>
              <a:pathLst>
                <a:path w="1129792" h="450215">
                  <a:moveTo>
                    <a:pt x="0" y="225044"/>
                  </a:moveTo>
                  <a:lnTo>
                    <a:pt x="244348" y="0"/>
                  </a:lnTo>
                  <a:lnTo>
                    <a:pt x="244348" y="112522"/>
                  </a:lnTo>
                  <a:lnTo>
                    <a:pt x="885444" y="112522"/>
                  </a:lnTo>
                  <a:lnTo>
                    <a:pt x="885444" y="0"/>
                  </a:lnTo>
                  <a:lnTo>
                    <a:pt x="1129792" y="225044"/>
                  </a:lnTo>
                  <a:lnTo>
                    <a:pt x="885444" y="450215"/>
                  </a:lnTo>
                  <a:lnTo>
                    <a:pt x="885444" y="337566"/>
                  </a:lnTo>
                  <a:lnTo>
                    <a:pt x="244348" y="337566"/>
                  </a:lnTo>
                  <a:lnTo>
                    <a:pt x="244348" y="450088"/>
                  </a:lnTo>
                  <a:close/>
                </a:path>
              </a:pathLst>
            </a:custGeom>
            <a:solidFill>
              <a:srgbClr val="4596C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197483" cy="523113"/>
            </a:xfrm>
            <a:custGeom>
              <a:avLst/>
              <a:gdLst/>
              <a:ahLst/>
              <a:cxnLst/>
              <a:rect l="l" t="t" r="r" b="b"/>
              <a:pathLst>
                <a:path w="1197483" h="523113">
                  <a:moveTo>
                    <a:pt x="10922" y="236601"/>
                  </a:moveTo>
                  <a:lnTo>
                    <a:pt x="255270" y="11557"/>
                  </a:lnTo>
                  <a:cubicBezTo>
                    <a:pt x="265176" y="2413"/>
                    <a:pt x="279527" y="0"/>
                    <a:pt x="291846" y="5461"/>
                  </a:cubicBezTo>
                  <a:cubicBezTo>
                    <a:pt x="304165" y="10922"/>
                    <a:pt x="312166" y="22987"/>
                    <a:pt x="312166" y="36449"/>
                  </a:cubicBezTo>
                  <a:lnTo>
                    <a:pt x="312166" y="148971"/>
                  </a:lnTo>
                  <a:lnTo>
                    <a:pt x="278257" y="148971"/>
                  </a:lnTo>
                  <a:lnTo>
                    <a:pt x="278257" y="115062"/>
                  </a:lnTo>
                  <a:lnTo>
                    <a:pt x="919353" y="115062"/>
                  </a:lnTo>
                  <a:lnTo>
                    <a:pt x="919353" y="148971"/>
                  </a:lnTo>
                  <a:lnTo>
                    <a:pt x="885444" y="148971"/>
                  </a:lnTo>
                  <a:lnTo>
                    <a:pt x="885444" y="36449"/>
                  </a:lnTo>
                  <a:cubicBezTo>
                    <a:pt x="885444" y="22987"/>
                    <a:pt x="893445" y="10795"/>
                    <a:pt x="905764" y="5461"/>
                  </a:cubicBezTo>
                  <a:cubicBezTo>
                    <a:pt x="918083" y="127"/>
                    <a:pt x="932434" y="2413"/>
                    <a:pt x="942340" y="11557"/>
                  </a:cubicBezTo>
                  <a:lnTo>
                    <a:pt x="1186561" y="236601"/>
                  </a:lnTo>
                  <a:cubicBezTo>
                    <a:pt x="1193546" y="242951"/>
                    <a:pt x="1197483" y="252095"/>
                    <a:pt x="1197483" y="261493"/>
                  </a:cubicBezTo>
                  <a:cubicBezTo>
                    <a:pt x="1197483" y="270891"/>
                    <a:pt x="1193546" y="280035"/>
                    <a:pt x="1186561" y="286385"/>
                  </a:cubicBezTo>
                  <a:lnTo>
                    <a:pt x="942340" y="511556"/>
                  </a:lnTo>
                  <a:cubicBezTo>
                    <a:pt x="932434" y="520700"/>
                    <a:pt x="918083" y="523113"/>
                    <a:pt x="905764" y="517652"/>
                  </a:cubicBezTo>
                  <a:cubicBezTo>
                    <a:pt x="893445" y="512191"/>
                    <a:pt x="885444" y="500126"/>
                    <a:pt x="885444" y="486664"/>
                  </a:cubicBezTo>
                  <a:lnTo>
                    <a:pt x="885444" y="374015"/>
                  </a:lnTo>
                  <a:lnTo>
                    <a:pt x="919353" y="374015"/>
                  </a:lnTo>
                  <a:lnTo>
                    <a:pt x="919353" y="407924"/>
                  </a:lnTo>
                  <a:lnTo>
                    <a:pt x="278257" y="407924"/>
                  </a:lnTo>
                  <a:lnTo>
                    <a:pt x="278257" y="374015"/>
                  </a:lnTo>
                  <a:lnTo>
                    <a:pt x="312166" y="374015"/>
                  </a:lnTo>
                  <a:lnTo>
                    <a:pt x="312166" y="486537"/>
                  </a:lnTo>
                  <a:cubicBezTo>
                    <a:pt x="312166" y="499999"/>
                    <a:pt x="304165" y="512191"/>
                    <a:pt x="291846" y="517525"/>
                  </a:cubicBezTo>
                  <a:cubicBezTo>
                    <a:pt x="279527" y="522859"/>
                    <a:pt x="265176" y="520573"/>
                    <a:pt x="255270" y="511429"/>
                  </a:cubicBezTo>
                  <a:lnTo>
                    <a:pt x="10922" y="286385"/>
                  </a:lnTo>
                  <a:cubicBezTo>
                    <a:pt x="3937" y="280035"/>
                    <a:pt x="0" y="271018"/>
                    <a:pt x="0" y="261493"/>
                  </a:cubicBezTo>
                  <a:cubicBezTo>
                    <a:pt x="0" y="251968"/>
                    <a:pt x="3937" y="242951"/>
                    <a:pt x="10922" y="236601"/>
                  </a:cubicBezTo>
                  <a:moveTo>
                    <a:pt x="56769" y="286385"/>
                  </a:moveTo>
                  <a:lnTo>
                    <a:pt x="33909" y="261493"/>
                  </a:lnTo>
                  <a:lnTo>
                    <a:pt x="56896" y="236601"/>
                  </a:lnTo>
                  <a:lnTo>
                    <a:pt x="301117" y="461772"/>
                  </a:lnTo>
                  <a:lnTo>
                    <a:pt x="278130" y="486664"/>
                  </a:lnTo>
                  <a:lnTo>
                    <a:pt x="244348" y="486664"/>
                  </a:lnTo>
                  <a:lnTo>
                    <a:pt x="244348" y="374015"/>
                  </a:lnTo>
                  <a:cubicBezTo>
                    <a:pt x="244348" y="355346"/>
                    <a:pt x="259461" y="340106"/>
                    <a:pt x="278257" y="340106"/>
                  </a:cubicBezTo>
                  <a:lnTo>
                    <a:pt x="919353" y="340106"/>
                  </a:lnTo>
                  <a:cubicBezTo>
                    <a:pt x="938022" y="340106"/>
                    <a:pt x="953262" y="355219"/>
                    <a:pt x="953262" y="374015"/>
                  </a:cubicBezTo>
                  <a:lnTo>
                    <a:pt x="953262" y="486537"/>
                  </a:lnTo>
                  <a:lnTo>
                    <a:pt x="919353" y="486537"/>
                  </a:lnTo>
                  <a:lnTo>
                    <a:pt x="896366" y="461645"/>
                  </a:lnTo>
                  <a:lnTo>
                    <a:pt x="1140714" y="236601"/>
                  </a:lnTo>
                  <a:lnTo>
                    <a:pt x="1163701" y="261493"/>
                  </a:lnTo>
                  <a:lnTo>
                    <a:pt x="1140714" y="286385"/>
                  </a:lnTo>
                  <a:lnTo>
                    <a:pt x="896366" y="61341"/>
                  </a:lnTo>
                  <a:lnTo>
                    <a:pt x="919353" y="36449"/>
                  </a:lnTo>
                  <a:lnTo>
                    <a:pt x="953262" y="36449"/>
                  </a:lnTo>
                  <a:lnTo>
                    <a:pt x="953262" y="148971"/>
                  </a:lnTo>
                  <a:cubicBezTo>
                    <a:pt x="953262" y="167640"/>
                    <a:pt x="938149" y="182880"/>
                    <a:pt x="919353" y="182880"/>
                  </a:cubicBezTo>
                  <a:lnTo>
                    <a:pt x="278257" y="182880"/>
                  </a:lnTo>
                  <a:cubicBezTo>
                    <a:pt x="259588" y="182880"/>
                    <a:pt x="244348" y="167767"/>
                    <a:pt x="244348" y="148971"/>
                  </a:cubicBezTo>
                  <a:lnTo>
                    <a:pt x="244348" y="36449"/>
                  </a:lnTo>
                  <a:lnTo>
                    <a:pt x="278257" y="36449"/>
                  </a:lnTo>
                  <a:lnTo>
                    <a:pt x="301244" y="61341"/>
                  </a:lnTo>
                  <a:lnTo>
                    <a:pt x="56769" y="286385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15440" y="2411298"/>
            <a:ext cx="7969580" cy="6703330"/>
            <a:chOff x="0" y="0"/>
            <a:chExt cx="10626107" cy="89377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26090" cy="8937878"/>
            </a:xfrm>
            <a:custGeom>
              <a:avLst/>
              <a:gdLst/>
              <a:ahLst/>
              <a:cxnLst/>
              <a:rect l="l" t="t" r="r" b="b"/>
              <a:pathLst>
                <a:path w="10626090" h="8937878">
                  <a:moveTo>
                    <a:pt x="0" y="0"/>
                  </a:moveTo>
                  <a:lnTo>
                    <a:pt x="10626090" y="0"/>
                  </a:lnTo>
                  <a:lnTo>
                    <a:pt x="10626090" y="7448169"/>
                  </a:lnTo>
                  <a:lnTo>
                    <a:pt x="9136380" y="8937878"/>
                  </a:lnTo>
                  <a:lnTo>
                    <a:pt x="0" y="8937878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136507" y="7448042"/>
              <a:ext cx="1489710" cy="1489710"/>
            </a:xfrm>
            <a:custGeom>
              <a:avLst/>
              <a:gdLst/>
              <a:ahLst/>
              <a:cxnLst/>
              <a:rect l="l" t="t" r="r" b="b"/>
              <a:pathLst>
                <a:path w="1489710" h="1489710">
                  <a:moveTo>
                    <a:pt x="0" y="1489710"/>
                  </a:moveTo>
                  <a:lnTo>
                    <a:pt x="297942" y="297943"/>
                  </a:lnTo>
                  <a:lnTo>
                    <a:pt x="1489710" y="0"/>
                  </a:lnTo>
                  <a:close/>
                </a:path>
              </a:pathLst>
            </a:custGeom>
            <a:solidFill>
              <a:srgbClr val="9FD4F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626217" cy="8937752"/>
            </a:xfrm>
            <a:custGeom>
              <a:avLst/>
              <a:gdLst/>
              <a:ahLst/>
              <a:cxnLst/>
              <a:rect l="l" t="t" r="r" b="b"/>
              <a:pathLst>
                <a:path w="10626217" h="8937752">
                  <a:moveTo>
                    <a:pt x="9136507" y="8937752"/>
                  </a:moveTo>
                  <a:lnTo>
                    <a:pt x="9434449" y="7745985"/>
                  </a:lnTo>
                  <a:lnTo>
                    <a:pt x="10626217" y="7448042"/>
                  </a:lnTo>
                  <a:lnTo>
                    <a:pt x="9136507" y="8937752"/>
                  </a:lnTo>
                  <a:lnTo>
                    <a:pt x="0" y="8937752"/>
                  </a:lnTo>
                  <a:lnTo>
                    <a:pt x="0" y="0"/>
                  </a:lnTo>
                  <a:lnTo>
                    <a:pt x="10626090" y="0"/>
                  </a:lnTo>
                  <a:lnTo>
                    <a:pt x="10626090" y="7448169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91042" y="2411298"/>
            <a:ext cx="8493758" cy="6703330"/>
            <a:chOff x="0" y="0"/>
            <a:chExt cx="11325011" cy="89377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24971" cy="8937878"/>
            </a:xfrm>
            <a:custGeom>
              <a:avLst/>
              <a:gdLst/>
              <a:ahLst/>
              <a:cxnLst/>
              <a:rect l="l" t="t" r="r" b="b"/>
              <a:pathLst>
                <a:path w="11324971" h="8937878">
                  <a:moveTo>
                    <a:pt x="0" y="0"/>
                  </a:moveTo>
                  <a:lnTo>
                    <a:pt x="11324971" y="0"/>
                  </a:lnTo>
                  <a:lnTo>
                    <a:pt x="11324971" y="7448169"/>
                  </a:lnTo>
                  <a:lnTo>
                    <a:pt x="9835261" y="8937878"/>
                  </a:lnTo>
                  <a:lnTo>
                    <a:pt x="0" y="8937878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9835388" y="7448042"/>
              <a:ext cx="1489710" cy="1489710"/>
            </a:xfrm>
            <a:custGeom>
              <a:avLst/>
              <a:gdLst/>
              <a:ahLst/>
              <a:cxnLst/>
              <a:rect l="l" t="t" r="r" b="b"/>
              <a:pathLst>
                <a:path w="1489710" h="1489710">
                  <a:moveTo>
                    <a:pt x="0" y="1489710"/>
                  </a:moveTo>
                  <a:lnTo>
                    <a:pt x="297942" y="297943"/>
                  </a:lnTo>
                  <a:lnTo>
                    <a:pt x="1489710" y="0"/>
                  </a:lnTo>
                  <a:close/>
                </a:path>
              </a:pathLst>
            </a:custGeom>
            <a:solidFill>
              <a:srgbClr val="9FD4F5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1325098" cy="8937752"/>
            </a:xfrm>
            <a:custGeom>
              <a:avLst/>
              <a:gdLst/>
              <a:ahLst/>
              <a:cxnLst/>
              <a:rect l="l" t="t" r="r" b="b"/>
              <a:pathLst>
                <a:path w="11325098" h="8937752">
                  <a:moveTo>
                    <a:pt x="9835388" y="8937752"/>
                  </a:moveTo>
                  <a:lnTo>
                    <a:pt x="10133330" y="7745985"/>
                  </a:lnTo>
                  <a:lnTo>
                    <a:pt x="11325098" y="7448042"/>
                  </a:lnTo>
                  <a:lnTo>
                    <a:pt x="9835388" y="8937752"/>
                  </a:lnTo>
                  <a:lnTo>
                    <a:pt x="0" y="8937752"/>
                  </a:lnTo>
                  <a:lnTo>
                    <a:pt x="0" y="0"/>
                  </a:lnTo>
                  <a:lnTo>
                    <a:pt x="11324971" y="0"/>
                  </a:lnTo>
                  <a:lnTo>
                    <a:pt x="11324971" y="7448169"/>
                  </a:lnTo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43948" y="3568769"/>
            <a:ext cx="5259604" cy="5459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int a = 500; 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Integer j = a;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Float f = 4.5f;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Double d = 5d;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Character ch = 'a’;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Boolean b = true;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94411" y="3304028"/>
            <a:ext cx="8198966" cy="598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endParaRPr/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int j1 = j.intValue();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float f1 = f.floatValue();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double d1 = d.doubleValue();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char ch1 = ch.charValue();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boolean b1 = b.booleanValue();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08885" y="2677464"/>
            <a:ext cx="4182690" cy="13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 spc="5">
                <a:solidFill>
                  <a:srgbClr val="4596C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AUTO BOXING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02549" y="2677464"/>
            <a:ext cx="4182690" cy="133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 spc="5">
                <a:solidFill>
                  <a:srgbClr val="4596C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UNBOXING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43154" flipH="1" flipV="1">
            <a:off x="12330293" y="6696528"/>
            <a:ext cx="6187203" cy="5478487"/>
          </a:xfrm>
          <a:custGeom>
            <a:avLst/>
            <a:gdLst/>
            <a:ahLst/>
            <a:cxnLst/>
            <a:rect l="l" t="t" r="r" b="b"/>
            <a:pathLst>
              <a:path w="6187203" h="5478487">
                <a:moveTo>
                  <a:pt x="6187204" y="5478487"/>
                </a:moveTo>
                <a:lnTo>
                  <a:pt x="0" y="5478487"/>
                </a:lnTo>
                <a:lnTo>
                  <a:pt x="0" y="0"/>
                </a:lnTo>
                <a:lnTo>
                  <a:pt x="6187204" y="0"/>
                </a:lnTo>
                <a:lnTo>
                  <a:pt x="6187204" y="54784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-1615365" y="-2144447"/>
            <a:ext cx="6187203" cy="5478487"/>
          </a:xfrm>
          <a:custGeom>
            <a:avLst/>
            <a:gdLst/>
            <a:ahLst/>
            <a:cxnLst/>
            <a:rect l="l" t="t" r="r" b="b"/>
            <a:pathLst>
              <a:path w="6187203" h="5478487">
                <a:moveTo>
                  <a:pt x="6187203" y="5478487"/>
                </a:moveTo>
                <a:lnTo>
                  <a:pt x="0" y="5478487"/>
                </a:lnTo>
                <a:lnTo>
                  <a:pt x="0" y="0"/>
                </a:lnTo>
                <a:lnTo>
                  <a:pt x="6187203" y="0"/>
                </a:lnTo>
                <a:lnTo>
                  <a:pt x="6187203" y="54784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9606684">
            <a:off x="12442244" y="8044894"/>
            <a:ext cx="8297203" cy="2036586"/>
          </a:xfrm>
          <a:custGeom>
            <a:avLst/>
            <a:gdLst/>
            <a:ahLst/>
            <a:cxnLst/>
            <a:rect l="l" t="t" r="r" b="b"/>
            <a:pathLst>
              <a:path w="8297203" h="2036586">
                <a:moveTo>
                  <a:pt x="0" y="0"/>
                </a:moveTo>
                <a:lnTo>
                  <a:pt x="8297203" y="0"/>
                </a:lnTo>
                <a:lnTo>
                  <a:pt x="8297203" y="2036586"/>
                </a:lnTo>
                <a:lnTo>
                  <a:pt x="0" y="203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8657050">
            <a:off x="12969766" y="8943575"/>
            <a:ext cx="1117056" cy="1210356"/>
          </a:xfrm>
          <a:custGeom>
            <a:avLst/>
            <a:gdLst/>
            <a:ahLst/>
            <a:cxnLst/>
            <a:rect l="l" t="t" r="r" b="b"/>
            <a:pathLst>
              <a:path w="1117056" h="1210356">
                <a:moveTo>
                  <a:pt x="0" y="0"/>
                </a:moveTo>
                <a:lnTo>
                  <a:pt x="1117057" y="0"/>
                </a:lnTo>
                <a:lnTo>
                  <a:pt x="1117057" y="1210356"/>
                </a:lnTo>
                <a:lnTo>
                  <a:pt x="0" y="1210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102157">
            <a:off x="-4108316" y="266700"/>
            <a:ext cx="9768188" cy="1669472"/>
          </a:xfrm>
          <a:custGeom>
            <a:avLst/>
            <a:gdLst/>
            <a:ahLst/>
            <a:cxnLst/>
            <a:rect l="l" t="t" r="r" b="b"/>
            <a:pathLst>
              <a:path w="9768188" h="1669472">
                <a:moveTo>
                  <a:pt x="0" y="0"/>
                </a:moveTo>
                <a:lnTo>
                  <a:pt x="9768188" y="0"/>
                </a:lnTo>
                <a:lnTo>
                  <a:pt x="9768188" y="1669472"/>
                </a:lnTo>
                <a:lnTo>
                  <a:pt x="0" y="1669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018646" y="311398"/>
            <a:ext cx="603853" cy="869422"/>
          </a:xfrm>
          <a:custGeom>
            <a:avLst/>
            <a:gdLst/>
            <a:ahLst/>
            <a:cxnLst/>
            <a:rect l="l" t="t" r="r" b="b"/>
            <a:pathLst>
              <a:path w="603853" h="869422">
                <a:moveTo>
                  <a:pt x="0" y="0"/>
                </a:moveTo>
                <a:lnTo>
                  <a:pt x="603853" y="0"/>
                </a:lnTo>
                <a:lnTo>
                  <a:pt x="603853" y="869422"/>
                </a:lnTo>
                <a:lnTo>
                  <a:pt x="0" y="869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4956387">
            <a:off x="10957087" y="-6760661"/>
            <a:ext cx="9562086" cy="9486110"/>
          </a:xfrm>
          <a:custGeom>
            <a:avLst/>
            <a:gdLst/>
            <a:ahLst/>
            <a:cxnLst/>
            <a:rect l="l" t="t" r="r" b="b"/>
            <a:pathLst>
              <a:path w="9562086" h="9486110">
                <a:moveTo>
                  <a:pt x="0" y="0"/>
                </a:moveTo>
                <a:lnTo>
                  <a:pt x="9562086" y="0"/>
                </a:lnTo>
                <a:lnTo>
                  <a:pt x="9562086" y="9486110"/>
                </a:lnTo>
                <a:lnTo>
                  <a:pt x="0" y="9486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80099">
            <a:off x="-1014882" y="5748456"/>
            <a:ext cx="9562086" cy="9486110"/>
          </a:xfrm>
          <a:custGeom>
            <a:avLst/>
            <a:gdLst/>
            <a:ahLst/>
            <a:cxnLst/>
            <a:rect l="l" t="t" r="r" b="b"/>
            <a:pathLst>
              <a:path w="9562086" h="9486110">
                <a:moveTo>
                  <a:pt x="0" y="0"/>
                </a:moveTo>
                <a:lnTo>
                  <a:pt x="9562086" y="0"/>
                </a:lnTo>
                <a:lnTo>
                  <a:pt x="9562086" y="9486110"/>
                </a:lnTo>
                <a:lnTo>
                  <a:pt x="0" y="9486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5331" y="372062"/>
            <a:ext cx="6442967" cy="1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85"/>
              </a:lnSpc>
              <a:spcBef>
                <a:spcPct val="0"/>
              </a:spcBef>
            </a:pPr>
            <a:r>
              <a:rPr lang="en-US" sz="10480">
                <a:solidFill>
                  <a:srgbClr val="FEFEFE"/>
                </a:solidFill>
                <a:latin typeface="Brixton Sans Bold"/>
                <a:ea typeface="Brixton Sans Bold"/>
                <a:cs typeface="Brixton Sans Bold"/>
                <a:sym typeface="Brixton Sans Bold"/>
              </a:rPr>
              <a:t>SCANNER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40379" y="1828213"/>
            <a:ext cx="3679575" cy="4193196"/>
            <a:chOff x="0" y="0"/>
            <a:chExt cx="4906100" cy="5590928"/>
          </a:xfrm>
        </p:grpSpPr>
        <p:grpSp>
          <p:nvGrpSpPr>
            <p:cNvPr id="12" name="Group 12"/>
            <p:cNvGrpSpPr/>
            <p:nvPr/>
          </p:nvGrpSpPr>
          <p:grpSpPr>
            <a:xfrm>
              <a:off x="79034" y="260825"/>
              <a:ext cx="4827067" cy="5330103"/>
              <a:chOff x="0" y="0"/>
              <a:chExt cx="1172314" cy="129448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72314" cy="129448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294482">
                    <a:moveTo>
                      <a:pt x="68385" y="0"/>
                    </a:moveTo>
                    <a:lnTo>
                      <a:pt x="1103928" y="0"/>
                    </a:lnTo>
                    <a:cubicBezTo>
                      <a:pt x="1122065" y="0"/>
                      <a:pt x="1139459" y="7205"/>
                      <a:pt x="1152284" y="20030"/>
                    </a:cubicBezTo>
                    <a:cubicBezTo>
                      <a:pt x="1165109" y="32854"/>
                      <a:pt x="1172314" y="50248"/>
                      <a:pt x="1172314" y="68385"/>
                    </a:cubicBezTo>
                    <a:lnTo>
                      <a:pt x="1172314" y="1226097"/>
                    </a:lnTo>
                    <a:cubicBezTo>
                      <a:pt x="1172314" y="1244234"/>
                      <a:pt x="1165109" y="1261628"/>
                      <a:pt x="1152284" y="1274453"/>
                    </a:cubicBezTo>
                    <a:cubicBezTo>
                      <a:pt x="1139459" y="1287277"/>
                      <a:pt x="1122065" y="1294482"/>
                      <a:pt x="1103928" y="1294482"/>
                    </a:cubicBezTo>
                    <a:lnTo>
                      <a:pt x="68385" y="1294482"/>
                    </a:lnTo>
                    <a:cubicBezTo>
                      <a:pt x="50248" y="1294482"/>
                      <a:pt x="32854" y="1287277"/>
                      <a:pt x="20030" y="1274453"/>
                    </a:cubicBezTo>
                    <a:cubicBezTo>
                      <a:pt x="7205" y="1261628"/>
                      <a:pt x="0" y="1244234"/>
                      <a:pt x="0" y="1226097"/>
                    </a:cubicBezTo>
                    <a:lnTo>
                      <a:pt x="0" y="68385"/>
                    </a:lnTo>
                    <a:cubicBezTo>
                      <a:pt x="0" y="50248"/>
                      <a:pt x="7205" y="32854"/>
                      <a:pt x="20030" y="20030"/>
                    </a:cubicBezTo>
                    <a:cubicBezTo>
                      <a:pt x="32854" y="7205"/>
                      <a:pt x="50248" y="0"/>
                      <a:pt x="68385" y="0"/>
                    </a:cubicBezTo>
                    <a:close/>
                  </a:path>
                </a:pathLst>
              </a:custGeom>
              <a:solidFill>
                <a:srgbClr val="0C6095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172314" cy="13325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4827067" cy="5389107"/>
              <a:chOff x="0" y="0"/>
              <a:chExt cx="1172314" cy="130881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2314" cy="130881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308812">
                    <a:moveTo>
                      <a:pt x="68385" y="0"/>
                    </a:moveTo>
                    <a:lnTo>
                      <a:pt x="1103928" y="0"/>
                    </a:lnTo>
                    <a:cubicBezTo>
                      <a:pt x="1122065" y="0"/>
                      <a:pt x="1139459" y="7205"/>
                      <a:pt x="1152284" y="20030"/>
                    </a:cubicBezTo>
                    <a:cubicBezTo>
                      <a:pt x="1165109" y="32854"/>
                      <a:pt x="1172314" y="50248"/>
                      <a:pt x="1172314" y="68385"/>
                    </a:cubicBezTo>
                    <a:lnTo>
                      <a:pt x="1172314" y="1240427"/>
                    </a:lnTo>
                    <a:cubicBezTo>
                      <a:pt x="1172314" y="1278195"/>
                      <a:pt x="1141696" y="1308812"/>
                      <a:pt x="1103928" y="1308812"/>
                    </a:cubicBezTo>
                    <a:lnTo>
                      <a:pt x="68385" y="1308812"/>
                    </a:lnTo>
                    <a:cubicBezTo>
                      <a:pt x="50248" y="1308812"/>
                      <a:pt x="32854" y="1301607"/>
                      <a:pt x="20030" y="1288782"/>
                    </a:cubicBezTo>
                    <a:cubicBezTo>
                      <a:pt x="7205" y="1275958"/>
                      <a:pt x="0" y="1258564"/>
                      <a:pt x="0" y="1240427"/>
                    </a:cubicBezTo>
                    <a:lnTo>
                      <a:pt x="0" y="68385"/>
                    </a:lnTo>
                    <a:cubicBezTo>
                      <a:pt x="0" y="50248"/>
                      <a:pt x="7205" y="32854"/>
                      <a:pt x="20030" y="20030"/>
                    </a:cubicBezTo>
                    <a:cubicBezTo>
                      <a:pt x="32854" y="7205"/>
                      <a:pt x="50248" y="0"/>
                      <a:pt x="68385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172314" cy="13469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25370" y="2831556"/>
              <a:ext cx="3757928" cy="88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13"/>
                </a:lnSpc>
                <a:spcBef>
                  <a:spcPct val="0"/>
                </a:spcBef>
              </a:pPr>
              <a:r>
                <a:rPr lang="en-US" sz="1704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Dùng để đọc dữ liệu người dùng nhập vào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25370" y="452708"/>
              <a:ext cx="3757928" cy="879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03"/>
                </a:lnSpc>
                <a:spcBef>
                  <a:spcPct val="0"/>
                </a:spcBef>
              </a:pPr>
              <a:r>
                <a:rPr lang="en-US" sz="4557">
                  <a:solidFill>
                    <a:srgbClr val="0C6095"/>
                  </a:solidFill>
                  <a:latin typeface="Brixton Sans Bold"/>
                  <a:ea typeface="Brixton Sans Bold"/>
                  <a:cs typeface="Brixton Sans Bold"/>
                  <a:sym typeface="Brixton Sans Bold"/>
                </a:rPr>
                <a:t>KHÁI NIỆM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74062" y="2473854"/>
            <a:ext cx="4372435" cy="4982770"/>
            <a:chOff x="0" y="0"/>
            <a:chExt cx="5829913" cy="6643693"/>
          </a:xfrm>
        </p:grpSpPr>
        <p:grpSp>
          <p:nvGrpSpPr>
            <p:cNvPr id="21" name="Group 21"/>
            <p:cNvGrpSpPr/>
            <p:nvPr/>
          </p:nvGrpSpPr>
          <p:grpSpPr>
            <a:xfrm>
              <a:off x="93916" y="309938"/>
              <a:ext cx="5735997" cy="6333755"/>
              <a:chOff x="0" y="0"/>
              <a:chExt cx="1172314" cy="129448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172314" cy="129448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294482">
                    <a:moveTo>
                      <a:pt x="68385" y="0"/>
                    </a:moveTo>
                    <a:lnTo>
                      <a:pt x="1103928" y="0"/>
                    </a:lnTo>
                    <a:cubicBezTo>
                      <a:pt x="1122065" y="0"/>
                      <a:pt x="1139459" y="7205"/>
                      <a:pt x="1152284" y="20030"/>
                    </a:cubicBezTo>
                    <a:cubicBezTo>
                      <a:pt x="1165109" y="32854"/>
                      <a:pt x="1172314" y="50248"/>
                      <a:pt x="1172314" y="68385"/>
                    </a:cubicBezTo>
                    <a:lnTo>
                      <a:pt x="1172314" y="1226097"/>
                    </a:lnTo>
                    <a:cubicBezTo>
                      <a:pt x="1172314" y="1244234"/>
                      <a:pt x="1165109" y="1261628"/>
                      <a:pt x="1152284" y="1274453"/>
                    </a:cubicBezTo>
                    <a:cubicBezTo>
                      <a:pt x="1139459" y="1287277"/>
                      <a:pt x="1122065" y="1294482"/>
                      <a:pt x="1103928" y="1294482"/>
                    </a:cubicBezTo>
                    <a:lnTo>
                      <a:pt x="68385" y="1294482"/>
                    </a:lnTo>
                    <a:cubicBezTo>
                      <a:pt x="50248" y="1294482"/>
                      <a:pt x="32854" y="1287277"/>
                      <a:pt x="20030" y="1274453"/>
                    </a:cubicBezTo>
                    <a:cubicBezTo>
                      <a:pt x="7205" y="1261628"/>
                      <a:pt x="0" y="1244234"/>
                      <a:pt x="0" y="1226097"/>
                    </a:cubicBezTo>
                    <a:lnTo>
                      <a:pt x="0" y="68385"/>
                    </a:lnTo>
                    <a:cubicBezTo>
                      <a:pt x="0" y="50248"/>
                      <a:pt x="7205" y="32854"/>
                      <a:pt x="20030" y="20030"/>
                    </a:cubicBezTo>
                    <a:cubicBezTo>
                      <a:pt x="32854" y="7205"/>
                      <a:pt x="50248" y="0"/>
                      <a:pt x="68385" y="0"/>
                    </a:cubicBezTo>
                    <a:close/>
                  </a:path>
                </a:pathLst>
              </a:custGeom>
              <a:solidFill>
                <a:srgbClr val="0C6095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172314" cy="13325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5735997" cy="6403869"/>
              <a:chOff x="0" y="0"/>
              <a:chExt cx="1172314" cy="130881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172314" cy="130881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308812">
                    <a:moveTo>
                      <a:pt x="68385" y="0"/>
                    </a:moveTo>
                    <a:lnTo>
                      <a:pt x="1103928" y="0"/>
                    </a:lnTo>
                    <a:cubicBezTo>
                      <a:pt x="1122065" y="0"/>
                      <a:pt x="1139459" y="7205"/>
                      <a:pt x="1152284" y="20030"/>
                    </a:cubicBezTo>
                    <a:cubicBezTo>
                      <a:pt x="1165109" y="32854"/>
                      <a:pt x="1172314" y="50248"/>
                      <a:pt x="1172314" y="68385"/>
                    </a:cubicBezTo>
                    <a:lnTo>
                      <a:pt x="1172314" y="1240427"/>
                    </a:lnTo>
                    <a:cubicBezTo>
                      <a:pt x="1172314" y="1278195"/>
                      <a:pt x="1141696" y="1308812"/>
                      <a:pt x="1103928" y="1308812"/>
                    </a:cubicBezTo>
                    <a:lnTo>
                      <a:pt x="68385" y="1308812"/>
                    </a:lnTo>
                    <a:cubicBezTo>
                      <a:pt x="50248" y="1308812"/>
                      <a:pt x="32854" y="1301607"/>
                      <a:pt x="20030" y="1288782"/>
                    </a:cubicBezTo>
                    <a:cubicBezTo>
                      <a:pt x="7205" y="1275958"/>
                      <a:pt x="0" y="1258564"/>
                      <a:pt x="0" y="1240427"/>
                    </a:cubicBezTo>
                    <a:lnTo>
                      <a:pt x="0" y="68385"/>
                    </a:lnTo>
                    <a:cubicBezTo>
                      <a:pt x="0" y="50248"/>
                      <a:pt x="7205" y="32854"/>
                      <a:pt x="20030" y="20030"/>
                    </a:cubicBezTo>
                    <a:cubicBezTo>
                      <a:pt x="32854" y="7205"/>
                      <a:pt x="50248" y="0"/>
                      <a:pt x="68385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172314" cy="13469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05466" y="1697487"/>
              <a:ext cx="4465541" cy="439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2"/>
                </a:lnSpc>
                <a:spcBef>
                  <a:spcPct val="0"/>
                </a:spcBef>
              </a:pPr>
              <a:r>
                <a:rPr lang="en-US" sz="2025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Scann</a:t>
              </a:r>
              <a:r>
                <a:rPr lang="en-US" sz="2025" u="none" strike="noStrike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er sc = new Scanner(System.in)</a:t>
              </a:r>
            </a:p>
            <a:p>
              <a:pPr marL="681849" lvl="0" indent="-681849" algn="l">
                <a:lnSpc>
                  <a:spcPts val="3342"/>
                </a:lnSpc>
                <a:spcBef>
                  <a:spcPct val="0"/>
                </a:spcBef>
              </a:pPr>
              <a:r>
                <a:rPr lang="en-US" sz="2025" u="none" strike="noStrike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Sc: tên biến tham chiếu</a:t>
              </a:r>
            </a:p>
            <a:p>
              <a:pPr marL="681849" lvl="0" indent="-681849" algn="l">
                <a:lnSpc>
                  <a:spcPts val="3342"/>
                </a:lnSpc>
                <a:spcBef>
                  <a:spcPct val="0"/>
                </a:spcBef>
              </a:pPr>
              <a:r>
                <a:rPr lang="en-US" sz="2025" u="none" strike="noStrike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System.in: Tham số được dung để lấy giá trị từ bàn phím</a:t>
              </a:r>
            </a:p>
            <a:p>
              <a:pPr marL="0" lvl="0" indent="0" algn="l">
                <a:lnSpc>
                  <a:spcPts val="3342"/>
                </a:lnSpc>
                <a:spcBef>
                  <a:spcPct val="0"/>
                </a:spcBef>
              </a:pPr>
              <a:endParaRPr lang="en-US" sz="2025" u="none" strike="noStrike" spc="2">
                <a:solidFill>
                  <a:srgbClr val="0C609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05466" y="557560"/>
              <a:ext cx="4465541" cy="1025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9"/>
                </a:lnSpc>
                <a:spcBef>
                  <a:spcPct val="0"/>
                </a:spcBef>
              </a:pPr>
              <a:r>
                <a:rPr lang="en-US" sz="5415">
                  <a:solidFill>
                    <a:srgbClr val="0C6095"/>
                  </a:solidFill>
                  <a:latin typeface="Brixton Sans Bold"/>
                  <a:ea typeface="Brixton Sans Bold"/>
                  <a:cs typeface="Brixton Sans Bold"/>
                  <a:sym typeface="Brixton Sans Bold"/>
                </a:rPr>
                <a:t>CÚ PHÁP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263019" y="2972395"/>
            <a:ext cx="6144078" cy="7001712"/>
            <a:chOff x="0" y="0"/>
            <a:chExt cx="8192104" cy="9335616"/>
          </a:xfrm>
        </p:grpSpPr>
        <p:grpSp>
          <p:nvGrpSpPr>
            <p:cNvPr id="30" name="Group 30"/>
            <p:cNvGrpSpPr/>
            <p:nvPr/>
          </p:nvGrpSpPr>
          <p:grpSpPr>
            <a:xfrm>
              <a:off x="131969" y="435521"/>
              <a:ext cx="8060135" cy="8900095"/>
              <a:chOff x="0" y="0"/>
              <a:chExt cx="1172314" cy="129448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2314" cy="129448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294482">
                    <a:moveTo>
                      <a:pt x="48666" y="0"/>
                    </a:moveTo>
                    <a:lnTo>
                      <a:pt x="1123647" y="0"/>
                    </a:lnTo>
                    <a:cubicBezTo>
                      <a:pt x="1136554" y="0"/>
                      <a:pt x="1148933" y="5127"/>
                      <a:pt x="1158059" y="14254"/>
                    </a:cubicBezTo>
                    <a:cubicBezTo>
                      <a:pt x="1167186" y="23381"/>
                      <a:pt x="1172314" y="35759"/>
                      <a:pt x="1172314" y="48666"/>
                    </a:cubicBezTo>
                    <a:lnTo>
                      <a:pt x="1172314" y="1245816"/>
                    </a:lnTo>
                    <a:cubicBezTo>
                      <a:pt x="1172314" y="1258723"/>
                      <a:pt x="1167186" y="1271101"/>
                      <a:pt x="1158059" y="1280228"/>
                    </a:cubicBezTo>
                    <a:cubicBezTo>
                      <a:pt x="1148933" y="1289355"/>
                      <a:pt x="1136554" y="1294482"/>
                      <a:pt x="1123647" y="1294482"/>
                    </a:cubicBezTo>
                    <a:lnTo>
                      <a:pt x="48666" y="1294482"/>
                    </a:lnTo>
                    <a:cubicBezTo>
                      <a:pt x="35759" y="1294482"/>
                      <a:pt x="23381" y="1289355"/>
                      <a:pt x="14254" y="1280228"/>
                    </a:cubicBezTo>
                    <a:cubicBezTo>
                      <a:pt x="5127" y="1271101"/>
                      <a:pt x="0" y="1258723"/>
                      <a:pt x="0" y="1245816"/>
                    </a:cubicBezTo>
                    <a:lnTo>
                      <a:pt x="0" y="48666"/>
                    </a:lnTo>
                    <a:cubicBezTo>
                      <a:pt x="0" y="35759"/>
                      <a:pt x="5127" y="23381"/>
                      <a:pt x="14254" y="14254"/>
                    </a:cubicBezTo>
                    <a:cubicBezTo>
                      <a:pt x="23381" y="5127"/>
                      <a:pt x="35759" y="0"/>
                      <a:pt x="48666" y="0"/>
                    </a:cubicBezTo>
                    <a:close/>
                  </a:path>
                </a:pathLst>
              </a:custGeom>
              <a:solidFill>
                <a:srgbClr val="0C6095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2314" cy="13325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8060135" cy="8998619"/>
              <a:chOff x="0" y="0"/>
              <a:chExt cx="1172314" cy="130881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172314" cy="1308812"/>
              </a:xfrm>
              <a:custGeom>
                <a:avLst/>
                <a:gdLst/>
                <a:ahLst/>
                <a:cxnLst/>
                <a:rect l="l" t="t" r="r" b="b"/>
                <a:pathLst>
                  <a:path w="1172314" h="1308812">
                    <a:moveTo>
                      <a:pt x="48666" y="0"/>
                    </a:moveTo>
                    <a:lnTo>
                      <a:pt x="1123647" y="0"/>
                    </a:lnTo>
                    <a:cubicBezTo>
                      <a:pt x="1136554" y="0"/>
                      <a:pt x="1148933" y="5127"/>
                      <a:pt x="1158059" y="14254"/>
                    </a:cubicBezTo>
                    <a:cubicBezTo>
                      <a:pt x="1167186" y="23381"/>
                      <a:pt x="1172314" y="35759"/>
                      <a:pt x="1172314" y="48666"/>
                    </a:cubicBezTo>
                    <a:lnTo>
                      <a:pt x="1172314" y="1260146"/>
                    </a:lnTo>
                    <a:cubicBezTo>
                      <a:pt x="1172314" y="1273053"/>
                      <a:pt x="1167186" y="1285431"/>
                      <a:pt x="1158059" y="1294558"/>
                    </a:cubicBezTo>
                    <a:cubicBezTo>
                      <a:pt x="1148933" y="1303685"/>
                      <a:pt x="1136554" y="1308812"/>
                      <a:pt x="1123647" y="1308812"/>
                    </a:cubicBezTo>
                    <a:lnTo>
                      <a:pt x="48666" y="1308812"/>
                    </a:lnTo>
                    <a:cubicBezTo>
                      <a:pt x="35759" y="1308812"/>
                      <a:pt x="23381" y="1303685"/>
                      <a:pt x="14254" y="1294558"/>
                    </a:cubicBezTo>
                    <a:cubicBezTo>
                      <a:pt x="5127" y="1285431"/>
                      <a:pt x="0" y="1273053"/>
                      <a:pt x="0" y="1260146"/>
                    </a:cubicBezTo>
                    <a:lnTo>
                      <a:pt x="0" y="48666"/>
                    </a:lnTo>
                    <a:cubicBezTo>
                      <a:pt x="0" y="35759"/>
                      <a:pt x="5127" y="23381"/>
                      <a:pt x="14254" y="14254"/>
                    </a:cubicBezTo>
                    <a:cubicBezTo>
                      <a:pt x="23381" y="5127"/>
                      <a:pt x="35759" y="0"/>
                      <a:pt x="48666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575" cap="rnd">
                <a:solidFill>
                  <a:srgbClr val="2B503F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172314" cy="13469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90424" y="2236445"/>
              <a:ext cx="7479287" cy="6062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Scanner sc = new Scanner(System.in); </a:t>
              </a: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System.out.println("Nhập tên: "); </a:t>
              </a:r>
            </a:p>
            <a:p>
              <a:pPr algn="l">
                <a:lnSpc>
                  <a:spcPts val="3342"/>
                </a:lnSpc>
              </a:pPr>
              <a:endParaRPr lang="en-US" sz="2025" spc="2">
                <a:solidFill>
                  <a:srgbClr val="0C609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String name = sc.nextLine(); </a:t>
              </a: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System.out.println("Nhập địa chỉ: "); </a:t>
              </a: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String address = sc.nextLine();</a:t>
              </a:r>
            </a:p>
            <a:p>
              <a:pPr algn="l">
                <a:lnSpc>
                  <a:spcPts val="3342"/>
                </a:lnSpc>
              </a:pPr>
              <a:endParaRPr lang="en-US" sz="2025" spc="2">
                <a:solidFill>
                  <a:srgbClr val="0C609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System.out.println("Nhập tuổi: "); </a:t>
              </a:r>
            </a:p>
            <a:p>
              <a:pPr algn="l">
                <a:lnSpc>
                  <a:spcPts val="3342"/>
                </a:lnSpc>
              </a:pPr>
              <a:r>
                <a:rPr lang="en-US" sz="2025" spc="2">
                  <a:solidFill>
                    <a:srgbClr val="0C6095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int age = sc.nextInt();</a:t>
              </a:r>
            </a:p>
            <a:p>
              <a:pPr marL="0" lvl="0" indent="0" algn="l">
                <a:lnSpc>
                  <a:spcPts val="3342"/>
                </a:lnSpc>
                <a:spcBef>
                  <a:spcPct val="0"/>
                </a:spcBef>
              </a:pPr>
              <a:endParaRPr lang="en-US" sz="2025" spc="2">
                <a:solidFill>
                  <a:srgbClr val="0C6095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10273" y="781175"/>
              <a:ext cx="5737932" cy="1443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86"/>
                </a:lnSpc>
                <a:spcBef>
                  <a:spcPct val="0"/>
                </a:spcBef>
              </a:pPr>
              <a:r>
                <a:rPr lang="en-US" sz="7610">
                  <a:solidFill>
                    <a:srgbClr val="0C6095"/>
                  </a:solidFill>
                  <a:latin typeface="Brixton Sans Bold"/>
                  <a:ea typeface="Brixton Sans Bold"/>
                  <a:cs typeface="Brixton Sans Bold"/>
                  <a:sym typeface="Brixton Sans Bold"/>
                </a:rPr>
                <a:t>VÍ DỤ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Scanner – Một số phương thức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83110" y="2923632"/>
          <a:ext cx="16154400" cy="5522882"/>
        </p:xfrm>
        <a:graphic>
          <a:graphicData uri="http://schemas.openxmlformats.org/drawingml/2006/table">
            <a:tbl>
              <a:tblPr/>
              <a:tblGrid>
                <a:gridCol w="53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Phương thứ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Ý nghĩa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VD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677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kết quả nội dung trước khoảng trắng 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scanner.next()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677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nextLine()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kết quả nội dung của một chuỗi nhập vào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scanner.nextLine()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nextByte()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byte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nextShort()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short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nextInt()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int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scanner.nextInt()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nextLong()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long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nextFloat()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float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150"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nextDouble()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FEFEF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dữ liệu double</a:t>
                      </a: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70258" marR="70258" marT="70258" marB="70258" anchor="ctr">
                    <a:lnL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60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4596C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Print - output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641" y="2907934"/>
            <a:ext cx="16405918" cy="479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print: In kết quả ra màn hình nhưng con trỏ chuột không xuống dòng</a:t>
            </a:r>
          </a:p>
          <a:p>
            <a:pPr marL="1000760" lvl="1" indent="-500380" algn="l">
              <a:lnSpc>
                <a:spcPts val="4608"/>
              </a:lnSpc>
            </a:pPr>
            <a:endParaRPr lang="en-US" sz="3200" spc="5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println: In kết quả ra màn hình đồng thời con trỏ chuột tự động xuống dòng tiếp theo</a:t>
            </a:r>
          </a:p>
          <a:p>
            <a:pPr marL="1000760" lvl="1" indent="-500380" algn="l">
              <a:lnSpc>
                <a:spcPts val="4608"/>
              </a:lnSpc>
            </a:pPr>
            <a:endParaRPr lang="en-US" sz="3200" spc="5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printf: In kết quả ra màn hình đồng thời có thể định dạng được kết quả đó nhờ vào các đối số thích hợp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0C609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FEFEFE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Print - output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518276" y="1799304"/>
          <a:ext cx="15265399" cy="8178800"/>
        </p:xfrm>
        <a:graphic>
          <a:graphicData uri="http://schemas.openxmlformats.org/drawingml/2006/table">
            <a:tbl>
              <a:tblPr/>
              <a:tblGrid>
                <a:gridCol w="128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9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3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9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140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Ký tự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Mô tả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Type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VD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793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%d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Dùng cho số nguyên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byte, short, int, long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System.out.printf("There are %d teachers and %d students in the class", 2, 25);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There are 2 teachers and 25 students in the class</a:t>
                      </a:r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938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%f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Số thực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float, double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System.out.printf("Exchange rate today: EUR %f = USD %f", 1.0, 1.2059);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Exchange rate today: EUR 1.000000 = USD 1.205900</a:t>
                      </a:r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801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%c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Kiểu ký tự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 ch = 'a'; System.out.printf("'%C' is the upper case of '%c'", ch, ch);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981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%C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Kiểu ký tự in hoa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387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%s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Kiểu String 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System.out.printf("My name is %s %s", "James", "Smith");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My name is James Smith</a:t>
                      </a:r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3870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%S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Kiểu String in hoa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lang="en-US" sz="1100"/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System.out.printf("My name is %S %S", "James", "Smith");</a:t>
                      </a:r>
                      <a:endParaRPr lang="en-US" sz="1100"/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My name is JAMES SMITH</a:t>
                      </a:r>
                    </a:p>
                  </a:txBody>
                  <a:tcPr marL="66603" marR="66603" marT="66603" marB="66603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Bài tập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1041" y="2185262"/>
            <a:ext cx="16405918" cy="751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Thực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hiện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in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ra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màn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hình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: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Mời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bạn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tên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: 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Mời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bạn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tuổi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: 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Mời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bạn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email: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Mời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bạn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địa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chỉ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:</a:t>
            </a:r>
          </a:p>
          <a:p>
            <a:pPr marL="1000760" lvl="1" indent="-500380" algn="l">
              <a:lnSpc>
                <a:spcPts val="4608"/>
              </a:lnSpc>
            </a:pPr>
            <a:endParaRPr lang="en-US" sz="3200" spc="5" dirty="0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Tạo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ra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các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biến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để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lưu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các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giá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trị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trên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khi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người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dung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nhập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vào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Hiển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thị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lại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các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giá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trị</a:t>
            </a:r>
            <a:r>
              <a:rPr lang="en-US" sz="3200" spc="5" dirty="0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</a:t>
            </a:r>
            <a:r>
              <a:rPr lang="en-US" sz="3200" spc="5" dirty="0" err="1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ấy</a:t>
            </a:r>
            <a:endParaRPr lang="en-US" sz="3200" spc="5" dirty="0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E9EDE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1A1A1A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Date &amp; Time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607470" y="632190"/>
            <a:ext cx="898144" cy="388464"/>
            <a:chOff x="0" y="0"/>
            <a:chExt cx="1197525" cy="517952"/>
          </a:xfrm>
        </p:grpSpPr>
        <p:sp>
          <p:nvSpPr>
            <p:cNvPr id="6" name="Freeform 6"/>
            <p:cNvSpPr/>
            <p:nvPr/>
          </p:nvSpPr>
          <p:spPr>
            <a:xfrm>
              <a:off x="33909" y="33909"/>
              <a:ext cx="1129792" cy="450215"/>
            </a:xfrm>
            <a:custGeom>
              <a:avLst/>
              <a:gdLst/>
              <a:ahLst/>
              <a:cxnLst/>
              <a:rect l="l" t="t" r="r" b="b"/>
              <a:pathLst>
                <a:path w="1129792" h="450215">
                  <a:moveTo>
                    <a:pt x="0" y="225044"/>
                  </a:moveTo>
                  <a:lnTo>
                    <a:pt x="244348" y="0"/>
                  </a:lnTo>
                  <a:lnTo>
                    <a:pt x="244348" y="112522"/>
                  </a:lnTo>
                  <a:lnTo>
                    <a:pt x="885444" y="112522"/>
                  </a:lnTo>
                  <a:lnTo>
                    <a:pt x="885444" y="0"/>
                  </a:lnTo>
                  <a:lnTo>
                    <a:pt x="1129792" y="225044"/>
                  </a:lnTo>
                  <a:lnTo>
                    <a:pt x="885444" y="450215"/>
                  </a:lnTo>
                  <a:lnTo>
                    <a:pt x="885444" y="337566"/>
                  </a:lnTo>
                  <a:lnTo>
                    <a:pt x="244348" y="337566"/>
                  </a:lnTo>
                  <a:lnTo>
                    <a:pt x="244348" y="450088"/>
                  </a:lnTo>
                  <a:close/>
                </a:path>
              </a:pathLst>
            </a:custGeom>
            <a:solidFill>
              <a:srgbClr val="59595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197483" cy="523113"/>
            </a:xfrm>
            <a:custGeom>
              <a:avLst/>
              <a:gdLst/>
              <a:ahLst/>
              <a:cxnLst/>
              <a:rect l="l" t="t" r="r" b="b"/>
              <a:pathLst>
                <a:path w="1197483" h="523113">
                  <a:moveTo>
                    <a:pt x="10922" y="236601"/>
                  </a:moveTo>
                  <a:lnTo>
                    <a:pt x="255270" y="11557"/>
                  </a:lnTo>
                  <a:cubicBezTo>
                    <a:pt x="265176" y="2413"/>
                    <a:pt x="279527" y="0"/>
                    <a:pt x="291846" y="5461"/>
                  </a:cubicBezTo>
                  <a:cubicBezTo>
                    <a:pt x="304165" y="10922"/>
                    <a:pt x="312166" y="22987"/>
                    <a:pt x="312166" y="36449"/>
                  </a:cubicBezTo>
                  <a:lnTo>
                    <a:pt x="312166" y="148971"/>
                  </a:lnTo>
                  <a:lnTo>
                    <a:pt x="278257" y="148971"/>
                  </a:lnTo>
                  <a:lnTo>
                    <a:pt x="278257" y="115062"/>
                  </a:lnTo>
                  <a:lnTo>
                    <a:pt x="919353" y="115062"/>
                  </a:lnTo>
                  <a:lnTo>
                    <a:pt x="919353" y="148971"/>
                  </a:lnTo>
                  <a:lnTo>
                    <a:pt x="885444" y="148971"/>
                  </a:lnTo>
                  <a:lnTo>
                    <a:pt x="885444" y="36449"/>
                  </a:lnTo>
                  <a:cubicBezTo>
                    <a:pt x="885444" y="22987"/>
                    <a:pt x="893445" y="10795"/>
                    <a:pt x="905764" y="5461"/>
                  </a:cubicBezTo>
                  <a:cubicBezTo>
                    <a:pt x="918083" y="127"/>
                    <a:pt x="932434" y="2413"/>
                    <a:pt x="942340" y="11557"/>
                  </a:cubicBezTo>
                  <a:lnTo>
                    <a:pt x="1186561" y="236601"/>
                  </a:lnTo>
                  <a:cubicBezTo>
                    <a:pt x="1193546" y="242951"/>
                    <a:pt x="1197483" y="252095"/>
                    <a:pt x="1197483" y="261493"/>
                  </a:cubicBezTo>
                  <a:cubicBezTo>
                    <a:pt x="1197483" y="270891"/>
                    <a:pt x="1193546" y="280035"/>
                    <a:pt x="1186561" y="286385"/>
                  </a:cubicBezTo>
                  <a:lnTo>
                    <a:pt x="942340" y="511556"/>
                  </a:lnTo>
                  <a:cubicBezTo>
                    <a:pt x="932434" y="520700"/>
                    <a:pt x="918083" y="523113"/>
                    <a:pt x="905764" y="517652"/>
                  </a:cubicBezTo>
                  <a:cubicBezTo>
                    <a:pt x="893445" y="512191"/>
                    <a:pt x="885444" y="500126"/>
                    <a:pt x="885444" y="486664"/>
                  </a:cubicBezTo>
                  <a:lnTo>
                    <a:pt x="885444" y="374015"/>
                  </a:lnTo>
                  <a:lnTo>
                    <a:pt x="919353" y="374015"/>
                  </a:lnTo>
                  <a:lnTo>
                    <a:pt x="919353" y="407924"/>
                  </a:lnTo>
                  <a:lnTo>
                    <a:pt x="278257" y="407924"/>
                  </a:lnTo>
                  <a:lnTo>
                    <a:pt x="278257" y="374015"/>
                  </a:lnTo>
                  <a:lnTo>
                    <a:pt x="312166" y="374015"/>
                  </a:lnTo>
                  <a:lnTo>
                    <a:pt x="312166" y="486537"/>
                  </a:lnTo>
                  <a:cubicBezTo>
                    <a:pt x="312166" y="499999"/>
                    <a:pt x="304165" y="512191"/>
                    <a:pt x="291846" y="517525"/>
                  </a:cubicBezTo>
                  <a:cubicBezTo>
                    <a:pt x="279527" y="522859"/>
                    <a:pt x="265176" y="520573"/>
                    <a:pt x="255270" y="511429"/>
                  </a:cubicBezTo>
                  <a:lnTo>
                    <a:pt x="10922" y="286385"/>
                  </a:lnTo>
                  <a:cubicBezTo>
                    <a:pt x="3937" y="280035"/>
                    <a:pt x="0" y="271018"/>
                    <a:pt x="0" y="261493"/>
                  </a:cubicBezTo>
                  <a:cubicBezTo>
                    <a:pt x="0" y="251968"/>
                    <a:pt x="3937" y="242951"/>
                    <a:pt x="10922" y="236601"/>
                  </a:cubicBezTo>
                  <a:moveTo>
                    <a:pt x="56769" y="286385"/>
                  </a:moveTo>
                  <a:lnTo>
                    <a:pt x="33909" y="261493"/>
                  </a:lnTo>
                  <a:lnTo>
                    <a:pt x="56896" y="236601"/>
                  </a:lnTo>
                  <a:lnTo>
                    <a:pt x="301117" y="461772"/>
                  </a:lnTo>
                  <a:lnTo>
                    <a:pt x="278130" y="486664"/>
                  </a:lnTo>
                  <a:lnTo>
                    <a:pt x="244348" y="486664"/>
                  </a:lnTo>
                  <a:lnTo>
                    <a:pt x="244348" y="374015"/>
                  </a:lnTo>
                  <a:cubicBezTo>
                    <a:pt x="244348" y="355346"/>
                    <a:pt x="259461" y="340106"/>
                    <a:pt x="278257" y="340106"/>
                  </a:cubicBezTo>
                  <a:lnTo>
                    <a:pt x="919353" y="340106"/>
                  </a:lnTo>
                  <a:cubicBezTo>
                    <a:pt x="938022" y="340106"/>
                    <a:pt x="953262" y="355219"/>
                    <a:pt x="953262" y="374015"/>
                  </a:cubicBezTo>
                  <a:lnTo>
                    <a:pt x="953262" y="486537"/>
                  </a:lnTo>
                  <a:lnTo>
                    <a:pt x="919353" y="486537"/>
                  </a:lnTo>
                  <a:lnTo>
                    <a:pt x="896366" y="461645"/>
                  </a:lnTo>
                  <a:lnTo>
                    <a:pt x="1140714" y="236601"/>
                  </a:lnTo>
                  <a:lnTo>
                    <a:pt x="1163701" y="261493"/>
                  </a:lnTo>
                  <a:lnTo>
                    <a:pt x="1140714" y="286385"/>
                  </a:lnTo>
                  <a:lnTo>
                    <a:pt x="896366" y="61341"/>
                  </a:lnTo>
                  <a:lnTo>
                    <a:pt x="919353" y="36449"/>
                  </a:lnTo>
                  <a:lnTo>
                    <a:pt x="953262" y="36449"/>
                  </a:lnTo>
                  <a:lnTo>
                    <a:pt x="953262" y="148971"/>
                  </a:lnTo>
                  <a:cubicBezTo>
                    <a:pt x="953262" y="167640"/>
                    <a:pt x="938149" y="182880"/>
                    <a:pt x="919353" y="182880"/>
                  </a:cubicBezTo>
                  <a:lnTo>
                    <a:pt x="278257" y="182880"/>
                  </a:lnTo>
                  <a:cubicBezTo>
                    <a:pt x="259588" y="182880"/>
                    <a:pt x="244348" y="167767"/>
                    <a:pt x="244348" y="148971"/>
                  </a:cubicBezTo>
                  <a:lnTo>
                    <a:pt x="244348" y="36449"/>
                  </a:lnTo>
                  <a:lnTo>
                    <a:pt x="278257" y="36449"/>
                  </a:lnTo>
                  <a:lnTo>
                    <a:pt x="301244" y="61341"/>
                  </a:lnTo>
                  <a:lnTo>
                    <a:pt x="56769" y="286385"/>
                  </a:lnTo>
                  <a:close/>
                </a:path>
              </a:pathLst>
            </a:custGeom>
            <a:solidFill>
              <a:srgbClr val="3F3F3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248714" y="2072630"/>
            <a:ext cx="15790572" cy="7556780"/>
          </a:xfrm>
          <a:custGeom>
            <a:avLst/>
            <a:gdLst/>
            <a:ahLst/>
            <a:cxnLst/>
            <a:rect l="l" t="t" r="r" b="b"/>
            <a:pathLst>
              <a:path w="15790572" h="7556780">
                <a:moveTo>
                  <a:pt x="0" y="0"/>
                </a:moveTo>
                <a:lnTo>
                  <a:pt x="15790572" y="0"/>
                </a:lnTo>
                <a:lnTo>
                  <a:pt x="15790572" y="7556780"/>
                </a:lnTo>
                <a:lnTo>
                  <a:pt x="0" y="75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6" r="-826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4596C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DateTimeFormatter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1199" y="2587156"/>
            <a:ext cx="11452176" cy="491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String timeString = "1998/05/01 13:15";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LocalDateTime lcdt = LocalDateTime.</a:t>
            </a:r>
            <a:r>
              <a:rPr lang="en-US" sz="3600">
                <a:solidFill>
                  <a:srgbClr val="FEFEFE"/>
                </a:solidFill>
                <a:latin typeface="JetBrains Mono Italics"/>
                <a:ea typeface="JetBrains Mono Italics"/>
                <a:cs typeface="JetBrains Mono Italics"/>
                <a:sym typeface="JetBrains Mono Italics"/>
              </a:rPr>
              <a:t>parse</a:t>
            </a: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(timeString, DateTimeFormatter.</a:t>
            </a:r>
            <a:r>
              <a:rPr lang="en-US" sz="3600">
                <a:solidFill>
                  <a:srgbClr val="FEFEFE"/>
                </a:solidFill>
                <a:latin typeface="JetBrains Mono Italics"/>
                <a:ea typeface="JetBrains Mono Italics"/>
                <a:cs typeface="JetBrains Mono Italics"/>
                <a:sym typeface="JetBrains Mono Italics"/>
              </a:rPr>
              <a:t>ofPattern</a:t>
            </a: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("yyyy/MM/dd HH:mm"));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System.</a:t>
            </a:r>
            <a:r>
              <a:rPr lang="en-US" sz="3600">
                <a:solidFill>
                  <a:srgbClr val="FEFEFE"/>
                </a:solidFill>
                <a:latin typeface="JetBrains Mono Italics"/>
                <a:ea typeface="JetBrains Mono Italics"/>
                <a:cs typeface="JetBrains Mono Italics"/>
                <a:sym typeface="JetBrains Mono Italics"/>
              </a:rPr>
              <a:t>out</a:t>
            </a:r>
            <a:r>
              <a:rPr lang="en-US" sz="3600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.println(lcdt);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949" y="2562876"/>
            <a:ext cx="16566351" cy="5717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5"/>
              </a:lnSpc>
            </a:pPr>
            <a:r>
              <a:rPr lang="en-US" sz="2554" spc="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1: Cho 2 cạnh a=10, b=20 -&gt; Tính chu vi và diện tích hình chữ nhật</a:t>
            </a:r>
          </a:p>
          <a:p>
            <a:pPr algn="l">
              <a:lnSpc>
                <a:spcPts val="3525"/>
              </a:lnSpc>
            </a:pPr>
            <a:endParaRPr lang="en-US" sz="2554" spc="2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l">
              <a:lnSpc>
                <a:spcPts val="3525"/>
              </a:lnSpc>
            </a:pPr>
            <a:r>
              <a:rPr lang="en-US" sz="2554" spc="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2: Biết diện tích hình tròn = 113 -&gt; Hãy tìm đường kính (S = r*r*PI) với PI = 3.14</a:t>
            </a:r>
          </a:p>
          <a:p>
            <a:pPr algn="l">
              <a:lnSpc>
                <a:spcPts val="3525"/>
              </a:lnSpc>
            </a:pPr>
            <a:endParaRPr lang="en-US" sz="2554" spc="2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l">
              <a:lnSpc>
                <a:spcPts val="3525"/>
              </a:lnSpc>
            </a:pPr>
            <a:r>
              <a:rPr lang="en-US" sz="2554" spc="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3: Tính chu vi hình tròn dựa trên ý 2 (C = 2*r*PI) </a:t>
            </a:r>
          </a:p>
          <a:p>
            <a:pPr algn="l">
              <a:lnSpc>
                <a:spcPts val="3525"/>
              </a:lnSpc>
            </a:pPr>
            <a:endParaRPr lang="en-US" sz="2554" spc="2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l">
              <a:lnSpc>
                <a:spcPts val="3525"/>
              </a:lnSpc>
            </a:pPr>
            <a:r>
              <a:rPr lang="en-US" sz="2554" spc="2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4: Một ô tô và xe máy khởi hành cùng một lúc từ hai đầu của một quãng đường và đi ngược   </a:t>
            </a:r>
          </a:p>
          <a:p>
            <a:pPr algn="just">
              <a:lnSpc>
                <a:spcPts val="3525"/>
              </a:lnSpc>
            </a:pPr>
            <a:r>
              <a:rPr lang="en-US" sz="2554" spc="2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    chiều nhau, sau 2 giờ 15 phút ô tô và xe máy gặp nhau. Biết ô tô đi với vận tốc 54 km/giờ, </a:t>
            </a:r>
          </a:p>
          <a:p>
            <a:pPr algn="l">
              <a:lnSpc>
                <a:spcPts val="3525"/>
              </a:lnSpc>
            </a:pPr>
            <a:r>
              <a:rPr lang="en-US" sz="2554" spc="2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    xe máy đi với vận tốc 38 km/giờ. Tính quãng đường đó.</a:t>
            </a:r>
          </a:p>
          <a:p>
            <a:pPr algn="l">
              <a:lnSpc>
                <a:spcPts val="3525"/>
              </a:lnSpc>
            </a:pPr>
            <a:endParaRPr lang="en-US" sz="2554" spc="22">
              <a:solidFill>
                <a:srgbClr val="0C6095"/>
              </a:solidFill>
              <a:latin typeface="DejaVu Sans Light"/>
              <a:ea typeface="DejaVu Sans Light"/>
              <a:cs typeface="DejaVu Sans Light"/>
              <a:sym typeface="DejaVu Sans Light"/>
            </a:endParaRPr>
          </a:p>
          <a:p>
            <a:pPr algn="l">
              <a:lnSpc>
                <a:spcPts val="3525"/>
              </a:lnSpc>
            </a:pPr>
            <a:r>
              <a:rPr lang="en-US" sz="2554" spc="2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5: Một người đi bộ đi quãng đường AB trong 2 giờ 30 phút với vận tốc 4,2 km/giờ. Hỏi nếu </a:t>
            </a:r>
          </a:p>
          <a:p>
            <a:pPr algn="l">
              <a:lnSpc>
                <a:spcPts val="3525"/>
              </a:lnSpc>
            </a:pPr>
            <a:r>
              <a:rPr lang="en-US" sz="2554" spc="22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    người đó đi xe đạp với vận tốc bằng 5/2 vận tốc đi bộ thì sau bao nhiêu thời gian đi hết được</a:t>
            </a:r>
          </a:p>
          <a:p>
            <a:pPr algn="l">
              <a:lnSpc>
                <a:spcPts val="3525"/>
              </a:lnSpc>
            </a:pPr>
            <a:r>
              <a:rPr lang="en-US" sz="2554" spc="23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      quãng đường trên? </a:t>
            </a:r>
          </a:p>
        </p:txBody>
      </p:sp>
      <p:sp>
        <p:nvSpPr>
          <p:cNvPr id="3" name="Freeform 3"/>
          <p:cNvSpPr/>
          <p:nvPr/>
        </p:nvSpPr>
        <p:spPr>
          <a:xfrm rot="1418781">
            <a:off x="14054763" y="53502"/>
            <a:ext cx="3588995" cy="3963749"/>
          </a:xfrm>
          <a:custGeom>
            <a:avLst/>
            <a:gdLst/>
            <a:ahLst/>
            <a:cxnLst/>
            <a:rect l="l" t="t" r="r" b="b"/>
            <a:pathLst>
              <a:path w="3588995" h="3963749">
                <a:moveTo>
                  <a:pt x="0" y="0"/>
                </a:moveTo>
                <a:lnTo>
                  <a:pt x="3588995" y="0"/>
                </a:lnTo>
                <a:lnTo>
                  <a:pt x="3588995" y="3963749"/>
                </a:lnTo>
                <a:lnTo>
                  <a:pt x="0" y="3963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5313"/>
            <a:ext cx="434819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KT-15p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4596C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FEFEFE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Bài tập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641" y="3158656"/>
            <a:ext cx="16405918" cy="479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Thực hiện chuyển đổi dữ liệu từ String -&gt; LocalDatetime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 ra ngày giờ hiện tại</a:t>
            </a:r>
          </a:p>
          <a:p>
            <a:pPr marL="1000760" lvl="1" indent="-500380" algn="l">
              <a:lnSpc>
                <a:spcPts val="4608"/>
              </a:lnSpc>
              <a:buFont typeface="Arial"/>
              <a:buChar char="•"/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In ra thời gian của 3 ngày sau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0C6095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Bài tập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3382" y="2254457"/>
            <a:ext cx="16405918" cy="405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Thực hiện in ra màn hình: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Mời bạn nhập tên hàng nhập kho: 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Mời bạn nhập ngày tháng năm sinh (yyyy/MM/dd): 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Mời bạn nhập thời gian nhập hàng (yyyy/MM/dd  HH:mm:ss)</a:t>
            </a:r>
          </a:p>
          <a:p>
            <a:pPr marL="1000760" lvl="1" indent="-500380"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	 Mời bạn nhập thời gian (HH:mm:ss) </a:t>
            </a:r>
          </a:p>
          <a:p>
            <a:pPr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Tạo ra các biến để lưu các giá trị trên khi người dung nhập vào </a:t>
            </a:r>
          </a:p>
          <a:p>
            <a:pPr algn="l">
              <a:lnSpc>
                <a:spcPts val="4608"/>
              </a:lnSpc>
            </a:pPr>
            <a:r>
              <a:rPr lang="en-US" sz="3200" spc="5">
                <a:solidFill>
                  <a:srgbClr val="0C6095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     Hiển thị lại các giá trị ấy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6761" y="2456695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451118" y="2456695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015475" y="2456695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EFEFE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MAGIC NUMBER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6761" y="6336432"/>
            <a:ext cx="538338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C609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93057" y="6336432"/>
            <a:ext cx="5101887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C609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57413" y="6336432"/>
            <a:ext cx="5101887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C6095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HOW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4596C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284721" y="7871930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50810" y="2092069"/>
            <a:ext cx="14808490" cy="226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8"/>
              </a:lnSpc>
            </a:pPr>
            <a:r>
              <a:rPr lang="en-US" sz="4263" spc="-85">
                <a:solidFill>
                  <a:srgbClr val="0C6095"/>
                </a:solidFill>
                <a:latin typeface="Poppins"/>
                <a:ea typeface="Poppins"/>
                <a:cs typeface="Poppins"/>
                <a:sym typeface="Poppins"/>
              </a:rPr>
              <a:t>Là việc sử dụng các giá trị số cố định trực tiếp vào code</a:t>
            </a:r>
          </a:p>
          <a:p>
            <a:pPr algn="l">
              <a:lnSpc>
                <a:spcPts val="5968"/>
              </a:lnSpc>
            </a:pPr>
            <a:r>
              <a:rPr lang="en-US" sz="4263" spc="-85">
                <a:solidFill>
                  <a:srgbClr val="0C6095"/>
                </a:solidFill>
                <a:latin typeface="Poppins"/>
                <a:ea typeface="Poppins"/>
                <a:cs typeface="Poppins"/>
                <a:sym typeface="Poppins"/>
              </a:rPr>
              <a:t> =&gt; Khó hiểu, khó bảo trì, dễ gây ra lỗi</a:t>
            </a:r>
          </a:p>
          <a:p>
            <a:pPr algn="l">
              <a:lnSpc>
                <a:spcPts val="5869"/>
              </a:lnSpc>
              <a:spcBef>
                <a:spcPct val="0"/>
              </a:spcBef>
            </a:pPr>
            <a:endParaRPr lang="en-US" sz="4263" spc="-85">
              <a:solidFill>
                <a:srgbClr val="0C60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391331" y="1234161"/>
            <a:ext cx="2243816" cy="783772"/>
          </a:xfrm>
          <a:custGeom>
            <a:avLst/>
            <a:gdLst/>
            <a:ahLst/>
            <a:cxnLst/>
            <a:rect l="l" t="t" r="r" b="b"/>
            <a:pathLst>
              <a:path w="2243816" h="783772">
                <a:moveTo>
                  <a:pt x="0" y="0"/>
                </a:moveTo>
                <a:lnTo>
                  <a:pt x="2243816" y="0"/>
                </a:lnTo>
                <a:lnTo>
                  <a:pt x="2243816" y="783772"/>
                </a:lnTo>
                <a:lnTo>
                  <a:pt x="0" y="783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83" b="-2783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44000" y="3761801"/>
            <a:ext cx="8115300" cy="6715885"/>
          </a:xfrm>
          <a:custGeom>
            <a:avLst/>
            <a:gdLst/>
            <a:ahLst/>
            <a:cxnLst/>
            <a:rect l="l" t="t" r="r" b="b"/>
            <a:pathLst>
              <a:path w="8115300" h="6715885">
                <a:moveTo>
                  <a:pt x="0" y="0"/>
                </a:moveTo>
                <a:lnTo>
                  <a:pt x="8115300" y="0"/>
                </a:lnTo>
                <a:lnTo>
                  <a:pt x="8115300" y="6715885"/>
                </a:lnTo>
                <a:lnTo>
                  <a:pt x="0" y="671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418347" y="4104931"/>
            <a:ext cx="7574688" cy="4284640"/>
            <a:chOff x="0" y="0"/>
            <a:chExt cx="10099584" cy="57128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099648" cy="5712901"/>
            </a:xfrm>
            <a:custGeom>
              <a:avLst/>
              <a:gdLst/>
              <a:ahLst/>
              <a:cxnLst/>
              <a:rect l="l" t="t" r="r" b="b"/>
              <a:pathLst>
                <a:path w="10099648" h="5712901">
                  <a:moveTo>
                    <a:pt x="0" y="0"/>
                  </a:moveTo>
                  <a:lnTo>
                    <a:pt x="10099648" y="0"/>
                  </a:lnTo>
                  <a:lnTo>
                    <a:pt x="10099648" y="5712901"/>
                  </a:lnTo>
                  <a:lnTo>
                    <a:pt x="0" y="5712901"/>
                  </a:lnTo>
                  <a:close/>
                </a:path>
              </a:pathLst>
            </a:custGeom>
            <a:solidFill>
              <a:srgbClr val="217CAC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0099584" cy="5712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public class Main {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public static void main(String[] args) {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/* r là gì ??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*  113 là ??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*  3.14 ?? 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* */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double r = Math.</a:t>
              </a:r>
              <a:r>
                <a:rPr lang="en-US" sz="2199">
                  <a:solidFill>
                    <a:srgbClr val="FEFEFE"/>
                  </a:solidFill>
                  <a:latin typeface="JetBrains Mono Italics"/>
                  <a:ea typeface="JetBrains Mono Italics"/>
                  <a:cs typeface="JetBrains Mono Italics"/>
                  <a:sym typeface="JetBrains Mono Italics"/>
                </a:rPr>
                <a:t>sqrt</a:t>
              </a: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(113/ 3.14 );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    System.</a:t>
              </a:r>
              <a:r>
                <a:rPr lang="en-US" sz="2199">
                  <a:solidFill>
                    <a:srgbClr val="FEFEFE"/>
                  </a:solidFill>
                  <a:latin typeface="JetBrains Mono Italics"/>
                  <a:ea typeface="JetBrains Mono Italics"/>
                  <a:cs typeface="JetBrains Mono Italics"/>
                  <a:sym typeface="JetBrains Mono Italics"/>
                </a:rPr>
                <a:t>out</a:t>
              </a: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.println("R= "+r);</a:t>
              </a:r>
            </a:p>
            <a:p>
              <a:pPr algn="l">
                <a:lnSpc>
                  <a:spcPts val="2639"/>
                </a:lnSpc>
              </a:pPr>
              <a:endParaRPr lang="en-US" sz="2199">
                <a:solidFill>
                  <a:srgbClr val="FEFEFE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    }</a:t>
              </a:r>
            </a:p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FEFEFE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}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10655" y="356111"/>
            <a:ext cx="8015383" cy="157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C609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Khái niệm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75124" y="7522582"/>
            <a:ext cx="3735531" cy="373553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EFEFE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w="38100" cap="flat">
            <a:solidFill>
              <a:srgbClr val="0C60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489973" y="2753413"/>
            <a:ext cx="1769077" cy="1769077"/>
          </a:xfrm>
          <a:custGeom>
            <a:avLst/>
            <a:gdLst/>
            <a:ahLst/>
            <a:cxnLst/>
            <a:rect l="l" t="t" r="r" b="b"/>
            <a:pathLst>
              <a:path w="1769077" h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41715" y="2466355"/>
            <a:ext cx="4203375" cy="5973865"/>
            <a:chOff x="0" y="0"/>
            <a:chExt cx="1416547" cy="2013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EFEFE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w="38100" cap="flat">
            <a:solidFill>
              <a:srgbClr val="0C60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EFEFE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w="38100" cap="flat">
            <a:solidFill>
              <a:srgbClr val="0C60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2050284" y="942975"/>
            <a:ext cx="14187432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C6095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TẠI SAO KHÔNG NÊN DÙNG MAGIC NUMBER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4630" y="5375925"/>
            <a:ext cx="3579202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0C6095"/>
                </a:solidFill>
                <a:latin typeface="Poppins"/>
                <a:ea typeface="Poppins"/>
                <a:cs typeface="Poppins"/>
                <a:sym typeface="Poppins"/>
              </a:rPr>
              <a:t>Khi người khác nhìn vào hoặc lâu ngày chúng ta xem lại sẽ không hiểu ý nghĩa của số đó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84630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0C6095"/>
                </a:solidFill>
                <a:latin typeface="Poppins Bold"/>
                <a:ea typeface="Poppins Bold"/>
                <a:cs typeface="Poppins Bold"/>
                <a:sym typeface="Poppins Bold"/>
              </a:rPr>
              <a:t>KHÓ HIỂU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53801" y="5375925"/>
            <a:ext cx="3579202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0C6095"/>
                </a:solidFill>
                <a:latin typeface="Poppins"/>
                <a:ea typeface="Poppins"/>
                <a:cs typeface="Poppins"/>
                <a:sym typeface="Poppins"/>
              </a:rPr>
              <a:t>Khi cần thay đổi giá trị, chúng ta phải tìm tất cả những nơi sử dụng nó để sửa đổi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53801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0C6095"/>
                </a:solidFill>
                <a:latin typeface="Poppins Bold"/>
                <a:ea typeface="Poppins Bold"/>
                <a:cs typeface="Poppins Bold"/>
                <a:sym typeface="Poppins Bold"/>
              </a:rPr>
              <a:t>KHÓ BẢO TRÌ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24168" y="5375925"/>
            <a:ext cx="3579202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0C6095"/>
                </a:solidFill>
                <a:latin typeface="Poppins"/>
                <a:ea typeface="Poppins"/>
                <a:cs typeface="Poppins"/>
                <a:sym typeface="Poppins"/>
              </a:rPr>
              <a:t>Việc sử dụng số đó ở nhiều nơi có thể vô tình bị bỏ sót hoặc sai sót khi thay đổi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24168" y="4608025"/>
            <a:ext cx="3490991" cy="43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0C6095"/>
                </a:solidFill>
                <a:latin typeface="Poppins Bold"/>
                <a:ea typeface="Poppins Bold"/>
                <a:cs typeface="Poppins Bold"/>
                <a:sym typeface="Poppins Bold"/>
              </a:rPr>
              <a:t>DỄ GÂY LỖI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981503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8259254" y="2753413"/>
            <a:ext cx="1768296" cy="1768296"/>
          </a:xfrm>
          <a:custGeom>
            <a:avLst/>
            <a:gdLst/>
            <a:ahLst/>
            <a:cxnLst/>
            <a:rect l="l" t="t" r="r" b="b"/>
            <a:pathLst>
              <a:path w="1768296" h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6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51" y="6954065"/>
            <a:ext cx="5421286" cy="2799389"/>
            <a:chOff x="0" y="0"/>
            <a:chExt cx="1427828" cy="737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9853" y="3187935"/>
            <a:ext cx="5089482" cy="6417970"/>
            <a:chOff x="0" y="0"/>
            <a:chExt cx="1340440" cy="1690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58848" y="2082188"/>
            <a:ext cx="2211493" cy="2229862"/>
            <a:chOff x="0" y="0"/>
            <a:chExt cx="812800" cy="8195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9551"/>
            </a:xfrm>
            <a:custGeom>
              <a:avLst/>
              <a:gdLst/>
              <a:ahLst/>
              <a:cxnLst/>
              <a:rect l="l" t="t" r="r" b="b"/>
              <a:pathLst>
                <a:path w="812800" h="819551">
                  <a:moveTo>
                    <a:pt x="406400" y="0"/>
                  </a:moveTo>
                  <a:cubicBezTo>
                    <a:pt x="181951" y="0"/>
                    <a:pt x="0" y="183463"/>
                    <a:pt x="0" y="409775"/>
                  </a:cubicBezTo>
                  <a:cubicBezTo>
                    <a:pt x="0" y="636088"/>
                    <a:pt x="181951" y="819551"/>
                    <a:pt x="406400" y="819551"/>
                  </a:cubicBezTo>
                  <a:cubicBezTo>
                    <a:pt x="630849" y="819551"/>
                    <a:pt x="812800" y="636088"/>
                    <a:pt x="812800" y="409775"/>
                  </a:cubicBezTo>
                  <a:cubicBezTo>
                    <a:pt x="812800" y="18346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85092"/>
              <a:ext cx="660400" cy="827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199"/>
                </a:lnSpc>
              </a:pPr>
              <a:r>
                <a:rPr lang="en-US" sz="7999">
                  <a:solidFill>
                    <a:srgbClr val="FEFEFE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34302" y="6954065"/>
            <a:ext cx="5421286" cy="2799389"/>
            <a:chOff x="0" y="0"/>
            <a:chExt cx="1427828" cy="737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00203" y="3187935"/>
            <a:ext cx="5089482" cy="6417970"/>
            <a:chOff x="0" y="0"/>
            <a:chExt cx="1340440" cy="1690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39198" y="2082188"/>
            <a:ext cx="2211493" cy="2229873"/>
            <a:chOff x="0" y="0"/>
            <a:chExt cx="812800" cy="8195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9555"/>
            </a:xfrm>
            <a:custGeom>
              <a:avLst/>
              <a:gdLst/>
              <a:ahLst/>
              <a:cxnLst/>
              <a:rect l="l" t="t" r="r" b="b"/>
              <a:pathLst>
                <a:path w="812800" h="819555">
                  <a:moveTo>
                    <a:pt x="406400" y="0"/>
                  </a:moveTo>
                  <a:cubicBezTo>
                    <a:pt x="181951" y="0"/>
                    <a:pt x="0" y="183464"/>
                    <a:pt x="0" y="409778"/>
                  </a:cubicBezTo>
                  <a:cubicBezTo>
                    <a:pt x="0" y="636091"/>
                    <a:pt x="181951" y="819555"/>
                    <a:pt x="406400" y="819555"/>
                  </a:cubicBezTo>
                  <a:cubicBezTo>
                    <a:pt x="630849" y="819555"/>
                    <a:pt x="812800" y="636091"/>
                    <a:pt x="812800" y="409778"/>
                  </a:cubicBezTo>
                  <a:cubicBezTo>
                    <a:pt x="812800" y="18346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94617"/>
              <a:ext cx="660400" cy="837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EFEFE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12763" y="6954065"/>
            <a:ext cx="5421286" cy="2799389"/>
            <a:chOff x="0" y="0"/>
            <a:chExt cx="1427828" cy="7372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78664" y="3187935"/>
            <a:ext cx="5089482" cy="6417970"/>
            <a:chOff x="0" y="0"/>
            <a:chExt cx="1340440" cy="16903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17659" y="2082188"/>
            <a:ext cx="2211493" cy="2229873"/>
            <a:chOff x="0" y="0"/>
            <a:chExt cx="812800" cy="8195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9555"/>
            </a:xfrm>
            <a:custGeom>
              <a:avLst/>
              <a:gdLst/>
              <a:ahLst/>
              <a:cxnLst/>
              <a:rect l="l" t="t" r="r" b="b"/>
              <a:pathLst>
                <a:path w="812800" h="819555">
                  <a:moveTo>
                    <a:pt x="406400" y="0"/>
                  </a:moveTo>
                  <a:cubicBezTo>
                    <a:pt x="181951" y="0"/>
                    <a:pt x="0" y="183464"/>
                    <a:pt x="0" y="409778"/>
                  </a:cubicBezTo>
                  <a:cubicBezTo>
                    <a:pt x="0" y="636091"/>
                    <a:pt x="181951" y="819555"/>
                    <a:pt x="406400" y="819555"/>
                  </a:cubicBezTo>
                  <a:cubicBezTo>
                    <a:pt x="630849" y="819555"/>
                    <a:pt x="812800" y="636091"/>
                    <a:pt x="812800" y="409778"/>
                  </a:cubicBezTo>
                  <a:cubicBezTo>
                    <a:pt x="812800" y="18346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-94617"/>
              <a:ext cx="660400" cy="837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FEFEFE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C609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19853" y="296934"/>
            <a:ext cx="10769833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spc="99">
                <a:solidFill>
                  <a:srgbClr val="FEFEFE"/>
                </a:solidFill>
                <a:latin typeface="Garet Bold"/>
                <a:ea typeface="Garet Bold"/>
                <a:cs typeface="Garet Bold"/>
                <a:sym typeface="Garet Bold"/>
              </a:rPr>
              <a:t>CÁCH GIẢI QUYẾT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957" y="4933202"/>
            <a:ext cx="4601275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C6095"/>
                </a:solidFill>
                <a:latin typeface="Garet Bold"/>
                <a:ea typeface="Garet Bold"/>
                <a:cs typeface="Garet Bold"/>
                <a:sym typeface="Garet Bold"/>
              </a:rPr>
              <a:t>Sử dụng hằng số thay thế cho các số cố định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087784" y="5159786"/>
            <a:ext cx="4112433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C6095"/>
                </a:solidFill>
                <a:latin typeface="Garet Bold"/>
                <a:ea typeface="Garet Bold"/>
                <a:cs typeface="Garet Bold"/>
                <a:sym typeface="Garet Bold"/>
              </a:rPr>
              <a:t>Đặt tên sao cho có ý nghĩa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767189" y="4933202"/>
            <a:ext cx="4112433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C6095"/>
                </a:solidFill>
                <a:latin typeface="Garet Bold"/>
                <a:ea typeface="Garet Bold"/>
                <a:cs typeface="Garet Bold"/>
                <a:sym typeface="Garet Bold"/>
              </a:rPr>
              <a:t>Tài liệu hóa: Comment ý nghĩa hoặc mô tả giá trị của số đó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60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0651" y="0"/>
            <a:ext cx="4627349" cy="10287000"/>
            <a:chOff x="0" y="0"/>
            <a:chExt cx="12187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726" cy="2709333"/>
            </a:xfrm>
            <a:custGeom>
              <a:avLst/>
              <a:gdLst/>
              <a:ahLst/>
              <a:cxnLst/>
              <a:rect l="l" t="t" r="r" b="b"/>
              <a:pathLst>
                <a:path w="1218726" h="2709333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FD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15073" y="1684924"/>
            <a:ext cx="5344227" cy="7573376"/>
            <a:chOff x="0" y="0"/>
            <a:chExt cx="827961" cy="11733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7961" cy="1173314"/>
            </a:xfrm>
            <a:custGeom>
              <a:avLst/>
              <a:gdLst/>
              <a:ahLst/>
              <a:cxnLst/>
              <a:rect l="l" t="t" r="r" b="b"/>
              <a:pathLst>
                <a:path w="827961" h="1173314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r="-563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599709"/>
            <a:ext cx="57028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EFEFE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1071" y="2455838"/>
            <a:ext cx="1079538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Thường được hiểu là một chuỗi các ký tự nhưng trong Java, String là một đối tượng biểu diễn một chuỗi các ký tự nối tiếp nhau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1071" y="5631885"/>
            <a:ext cx="1052775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 spc="3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 Sử dụng string literal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 spc="3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 Sử dụng từ khóa new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036090"/>
            <a:ext cx="1052775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String s = “Hello world”</a:t>
            </a:r>
          </a:p>
          <a:p>
            <a:pPr marL="777240" lvl="1" indent="-388620" algn="l">
              <a:lnSpc>
                <a:spcPts val="6120"/>
              </a:lnSpc>
              <a:buFont typeface="Arial"/>
              <a:buChar char="•"/>
            </a:pPr>
            <a:r>
              <a:rPr lang="en-US" sz="360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String s = new String (“Hello”)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905293"/>
            <a:ext cx="1052775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KHÁI NIỆM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18355"/>
            <a:ext cx="1052775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</a:pPr>
            <a:r>
              <a:rPr lang="en-US" sz="4200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CÁCH TẠO RA ĐỐI TƯỢNG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34025"/>
            <a:ext cx="1052775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39"/>
              </a:lnSpc>
            </a:pPr>
            <a:r>
              <a:rPr lang="en-US" sz="4200">
                <a:solidFill>
                  <a:srgbClr val="FEFEFE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VÍ DỤ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4596C7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369877" y="2048304"/>
            <a:ext cx="10918123" cy="7801896"/>
          </a:xfrm>
          <a:custGeom>
            <a:avLst/>
            <a:gdLst/>
            <a:ahLst/>
            <a:cxnLst/>
            <a:rect l="l" t="t" r="r" b="b"/>
            <a:pathLst>
              <a:path w="10918123" h="7801896">
                <a:moveTo>
                  <a:pt x="0" y="0"/>
                </a:moveTo>
                <a:lnTo>
                  <a:pt x="10918123" y="0"/>
                </a:lnTo>
                <a:lnTo>
                  <a:pt x="10918123" y="7801896"/>
                </a:lnTo>
                <a:lnTo>
                  <a:pt x="0" y="780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73" r="-957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FEFEFE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String Pool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0009" y="1972104"/>
            <a:ext cx="7462706" cy="78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823" lvl="1" indent="-548411" algn="just">
              <a:lnSpc>
                <a:spcPts val="5184"/>
              </a:lnSpc>
              <a:buFont typeface="Arial"/>
              <a:buChar char="•"/>
            </a:pPr>
            <a:r>
              <a:rPr lang="en-US" sz="3600">
                <a:solidFill>
                  <a:srgbClr val="0C6095"/>
                </a:solidFill>
                <a:latin typeface="Open Sans"/>
                <a:ea typeface="Open Sans"/>
                <a:cs typeface="Open Sans"/>
                <a:sym typeface="Open Sans"/>
              </a:rPr>
              <a:t>String pool là một vùng nhớ đặc biệt nằm trong vùng nhớ Heap (Heap memory), dùng để lưu trữ các biến được khai báo theo kiểu String.</a:t>
            </a:r>
          </a:p>
          <a:p>
            <a:pPr algn="just">
              <a:lnSpc>
                <a:spcPts val="5184"/>
              </a:lnSpc>
            </a:pPr>
            <a:endParaRPr lang="en-US" sz="3600">
              <a:solidFill>
                <a:srgbClr val="0C609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097280" lvl="1" indent="-548640" algn="just">
              <a:lnSpc>
                <a:spcPts val="5184"/>
              </a:lnSpc>
              <a:buFont typeface="Arial"/>
              <a:buChar char="•"/>
            </a:pPr>
            <a:r>
              <a:rPr lang="en-US" sz="3600">
                <a:solidFill>
                  <a:srgbClr val="0C6095"/>
                </a:solidFill>
                <a:latin typeface="Open Sans"/>
                <a:ea typeface="Open Sans"/>
                <a:cs typeface="Open Sans"/>
                <a:sym typeface="Open Sans"/>
              </a:rPr>
              <a:t>String pool giúp tối ưu hoá việc lưu trữ và sử dụng vùng nhớ khi khai báo biến String, giúp hạn chế tình trạng tràn bộ nhớ Java Heap Space.</a:t>
            </a:r>
          </a:p>
          <a:p>
            <a:pPr marL="1097280" lvl="1" indent="-548640" algn="just">
              <a:lnSpc>
                <a:spcPts val="5184"/>
              </a:lnSpc>
            </a:pPr>
            <a:endParaRPr lang="en-US" sz="3600">
              <a:solidFill>
                <a:srgbClr val="0C609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426200"/>
            <a:chOff x="0" y="0"/>
            <a:chExt cx="24384000" cy="19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901571"/>
            </a:xfrm>
            <a:custGeom>
              <a:avLst/>
              <a:gdLst/>
              <a:ahLst/>
              <a:cxnLst/>
              <a:rect l="l" t="t" r="r" b="b"/>
              <a:pathLst>
                <a:path w="24384000" h="1901571">
                  <a:moveTo>
                    <a:pt x="0" y="0"/>
                  </a:moveTo>
                  <a:lnTo>
                    <a:pt x="24384000" y="0"/>
                  </a:lnTo>
                  <a:lnTo>
                    <a:pt x="24384000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0C609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61825" y="295200"/>
            <a:ext cx="17231550" cy="89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8">
                <a:solidFill>
                  <a:srgbClr val="FEFEFE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String – Một số method phổ biến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724890" y="1967440"/>
          <a:ext cx="14808200" cy="7391398"/>
        </p:xfrm>
        <a:graphic>
          <a:graphicData uri="http://schemas.openxmlformats.org/drawingml/2006/table">
            <a:tbl>
              <a:tblPr/>
              <a:tblGrid>
                <a:gridCol w="2895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2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38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Method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Description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VD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toUpperCase()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Chuyển đổi chuỗi thành in hoa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toLowerCase()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Chuyển đổi chuỗi thành in thường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trim()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Xóa khoảng trống ở đầu và cuối chuỗi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length()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độ dài của chuỗi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equals()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 sánh 2 chuỗi có bằng nhau không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equalsIgnoreCase()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 sánh 2 chuỗi k phân biệt chữ hoa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6124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charAt()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Trả về vị trí của ký tự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 s = "Hello world ahihi";</a:t>
                      </a:r>
                      <a:endParaRPr lang="en-US" sz="1100"/>
                    </a:p>
                    <a:p>
                      <a:pPr algn="l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out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.println(s.charAt(2)); -&gt; l</a:t>
                      </a:r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565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substring()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spc="18">
                          <a:solidFill>
                            <a:srgbClr val="0C6095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Trả về đối tượng chuỗi mới là chuỗi con của chuỗi đã cho tính từ startIndex đã nhập đến cuối cùng hoặc đến endIndex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 s = "Hello world ahihi";</a:t>
                      </a:r>
                      <a:endParaRPr lang="en-US" sz="1100"/>
                    </a:p>
                    <a:p>
                      <a:pPr algn="l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 s2 = s.substring(2,7);</a:t>
                      </a:r>
                    </a:p>
                    <a:p>
                      <a:pPr algn="l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out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.println("s2= "+s2); </a:t>
                      </a:r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s2= llo w</a:t>
                      </a:r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5892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Contains()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 spc="18">
                          <a:solidFill>
                            <a:srgbClr val="0C6095"/>
                          </a:solidFill>
                          <a:latin typeface="TT Rounds Condensed"/>
                          <a:ea typeface="TT Rounds Condensed"/>
                          <a:cs typeface="TT Rounds Condensed"/>
                          <a:sym typeface="TT Rounds Condensed"/>
                        </a:rPr>
                        <a:t>Kiểm tra nó có chứa chuỗi hay không</a:t>
                      </a:r>
                      <a:endParaRPr lang="en-US" sz="1100"/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 s = "Hello world ahihi";</a:t>
                      </a:r>
                      <a:endParaRPr lang="en-US" sz="1100"/>
                    </a:p>
                    <a:p>
                      <a:pPr algn="l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System.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 Italics"/>
                          <a:ea typeface="Arial Italics"/>
                          <a:cs typeface="Arial Italics"/>
                          <a:sym typeface="Arial Italics"/>
                        </a:rPr>
                        <a:t>out</a:t>
                      </a:r>
                      <a:r>
                        <a:rPr lang="en-US" sz="20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.println(s.contains(“Ello")); </a:t>
                      </a:r>
                    </a:p>
                    <a:p>
                      <a:pPr algn="l">
                        <a:lnSpc>
                          <a:spcPts val="3120"/>
                        </a:lnSpc>
                      </a:pPr>
                      <a:r>
                        <a:rPr lang="en-US" sz="2600">
                          <a:solidFill>
                            <a:srgbClr val="0C60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 false</a:t>
                      </a:r>
                    </a:p>
                  </a:txBody>
                  <a:tcPr marL="64514" marR="64514" marT="64514" marB="64514" anchor="ctr">
                    <a:lnL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C60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D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1508</Words>
  <Application>Microsoft Office PowerPoint</Application>
  <PresentationFormat>Custom</PresentationFormat>
  <Paragraphs>226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Poppins</vt:lpstr>
      <vt:lpstr>TT Rounds Condensed</vt:lpstr>
      <vt:lpstr>Quicksand Bold</vt:lpstr>
      <vt:lpstr>Open Sans Extra Bold</vt:lpstr>
      <vt:lpstr>Arial Italics</vt:lpstr>
      <vt:lpstr>Quicksand</vt:lpstr>
      <vt:lpstr>Arial</vt:lpstr>
      <vt:lpstr>DejaVu Sans Light</vt:lpstr>
      <vt:lpstr>Montserrat Medium</vt:lpstr>
      <vt:lpstr>Inter</vt:lpstr>
      <vt:lpstr>Garet Bold</vt:lpstr>
      <vt:lpstr>Poppins Bold</vt:lpstr>
      <vt:lpstr>Arial Bold</vt:lpstr>
      <vt:lpstr>JetBrains Mono Italics</vt:lpstr>
      <vt:lpstr>Open Sans</vt:lpstr>
      <vt:lpstr>Brixton Sans Bold</vt:lpstr>
      <vt:lpstr>JetBrains Mono</vt:lpstr>
      <vt:lpstr>Calibri</vt:lpstr>
      <vt:lpstr>DejaVu Sans Bold</vt:lpstr>
      <vt:lpstr>Cormorant Garamond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B2_String_Time.pptx</dc:title>
  <cp:lastModifiedBy>chu đạt</cp:lastModifiedBy>
  <cp:revision>2</cp:revision>
  <dcterms:created xsi:type="dcterms:W3CDTF">2006-08-16T00:00:00Z</dcterms:created>
  <dcterms:modified xsi:type="dcterms:W3CDTF">2024-08-08T00:57:58Z</dcterms:modified>
  <dc:identifier>DAGNMGZax34</dc:identifier>
</cp:coreProperties>
</file>